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54"/>
  </p:notesMasterIdLst>
  <p:handoutMasterIdLst>
    <p:handoutMasterId r:id="rId55"/>
  </p:handoutMasterIdLst>
  <p:sldIdLst>
    <p:sldId id="323" r:id="rId2"/>
    <p:sldId id="326" r:id="rId3"/>
    <p:sldId id="317" r:id="rId4"/>
    <p:sldId id="261" r:id="rId5"/>
    <p:sldId id="314" r:id="rId6"/>
    <p:sldId id="340" r:id="rId7"/>
    <p:sldId id="339" r:id="rId8"/>
    <p:sldId id="315" r:id="rId9"/>
    <p:sldId id="318" r:id="rId10"/>
    <p:sldId id="319" r:id="rId11"/>
    <p:sldId id="320" r:id="rId12"/>
    <p:sldId id="321" r:id="rId13"/>
    <p:sldId id="322" r:id="rId14"/>
    <p:sldId id="327" r:id="rId15"/>
    <p:sldId id="269" r:id="rId16"/>
    <p:sldId id="328" r:id="rId17"/>
    <p:sldId id="329" r:id="rId18"/>
    <p:sldId id="330" r:id="rId19"/>
    <p:sldId id="331" r:id="rId20"/>
    <p:sldId id="332" r:id="rId21"/>
    <p:sldId id="333" r:id="rId22"/>
    <p:sldId id="334" r:id="rId23"/>
    <p:sldId id="335" r:id="rId24"/>
    <p:sldId id="336" r:id="rId25"/>
    <p:sldId id="337" r:id="rId26"/>
    <p:sldId id="338" r:id="rId27"/>
    <p:sldId id="282"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 id="301" r:id="rId45"/>
    <p:sldId id="302" r:id="rId46"/>
    <p:sldId id="303" r:id="rId47"/>
    <p:sldId id="304" r:id="rId48"/>
    <p:sldId id="305" r:id="rId49"/>
    <p:sldId id="306" r:id="rId50"/>
    <p:sldId id="307" r:id="rId51"/>
    <p:sldId id="308" r:id="rId52"/>
    <p:sldId id="309" r:id="rId53"/>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08" y="-204"/>
      </p:cViewPr>
      <p:guideLst>
        <p:guide orient="horz" pos="2160"/>
        <p:guide pos="2880"/>
      </p:guideLst>
    </p:cSldViewPr>
  </p:slideViewPr>
  <p:notesTextViewPr>
    <p:cViewPr>
      <p:scale>
        <a:sx n="100" d="100"/>
        <a:sy n="100" d="100"/>
      </p:scale>
      <p:origin x="0" y="0"/>
    </p:cViewPr>
  </p:notesTextViewPr>
  <p:notesViewPr>
    <p:cSldViewPr>
      <p:cViewPr varScale="1">
        <p:scale>
          <a:sx n="56" d="100"/>
          <a:sy n="56" d="100"/>
        </p:scale>
        <p:origin x="-1860" y="-10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A2324CD-6ECE-48FA-90EA-B50AC278EF0C}" type="datetimeFigureOut">
              <a:rPr lang="fr-FR" smtClean="0"/>
              <a:pPr/>
              <a:t>21/04/2010</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E3B1367-AA0A-4AFB-B361-4BE2DF5B2EE3}" type="slidenum">
              <a:rPr lang="fr-FR" smtClean="0"/>
              <a:pPr/>
              <a:t>‹N°›</a:t>
            </a:fld>
            <a:endParaRPr lang="fr-F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E56E542-B698-42C4-9209-928E595E554C}" type="datetimeFigureOut">
              <a:rPr lang="fr-FR" smtClean="0"/>
              <a:pPr/>
              <a:t>21/04/2010</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F8BAE3B-A59C-4874-B09A-DED26F072DB4}"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ous-titr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28" name="Espace réservé de la date 27"/>
          <p:cNvSpPr>
            <a:spLocks noGrp="1"/>
          </p:cNvSpPr>
          <p:nvPr>
            <p:ph type="dt" sz="half" idx="10"/>
          </p:nvPr>
        </p:nvSpPr>
        <p:spPr/>
        <p:txBody>
          <a:bodyPr/>
          <a:lstStyle/>
          <a:p>
            <a:fld id="{C900C90C-3AA7-4263-9BC8-5AE50AA2E3B4}" type="datetimeFigureOut">
              <a:rPr lang="fr-FR" smtClean="0"/>
              <a:pPr/>
              <a:t>21/04/2010</a:t>
            </a:fld>
            <a:endParaRPr lang="fr-FR"/>
          </a:p>
        </p:txBody>
      </p:sp>
      <p:sp>
        <p:nvSpPr>
          <p:cNvPr id="17" name="Espace réservé du pied de page 16"/>
          <p:cNvSpPr>
            <a:spLocks noGrp="1"/>
          </p:cNvSpPr>
          <p:nvPr>
            <p:ph type="ftr" sz="quarter" idx="11"/>
          </p:nvPr>
        </p:nvSpPr>
        <p:spPr/>
        <p:txBody>
          <a:bodyPr/>
          <a:lstStyle/>
          <a:p>
            <a:endParaRPr lang="fr-FR"/>
          </a:p>
        </p:txBody>
      </p:sp>
      <p:sp>
        <p:nvSpPr>
          <p:cNvPr id="7" name="Connecteur droit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Ellipse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Ellipse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Espace réservé du numéro de diapositive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CA3E774A-EDCC-4058-95AB-211222226023}" type="slidenum">
              <a:rPr lang="fr-FR" smtClean="0"/>
              <a:pPr/>
              <a:t>‹N°›</a:t>
            </a:fld>
            <a:endParaRPr lang="fr-FR"/>
          </a:p>
        </p:txBody>
      </p:sp>
      <p:sp>
        <p:nvSpPr>
          <p:cNvPr id="8" name="Titr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fr-FR" smtClean="0"/>
              <a:t>Cliquez pour modifier le style du titre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bg>
      <p:bgRef idx="1001">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C900C90C-3AA7-4263-9BC8-5AE50AA2E3B4}" type="datetimeFigureOut">
              <a:rPr lang="fr-FR" smtClean="0"/>
              <a:pPr/>
              <a:t>21/04/2010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A3E774A-EDCC-4058-95AB-211222226023}" type="slidenum">
              <a:rPr lang="fr-FR" smtClean="0"/>
              <a:pPr/>
              <a:t>‹N°›</a:t>
            </a:fld>
            <a:endParaRPr lang="fr-FR"/>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Connecteur droit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Ellipse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Ellipse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Espace réservé du numéro de diapositive 5"/>
          <p:cNvSpPr>
            <a:spLocks noGrp="1"/>
          </p:cNvSpPr>
          <p:nvPr>
            <p:ph type="sldNum" sz="quarter" idx="12"/>
          </p:nvPr>
        </p:nvSpPr>
        <p:spPr>
          <a:xfrm>
            <a:off x="6915912" y="3009901"/>
            <a:ext cx="457200" cy="441325"/>
          </a:xfrm>
        </p:spPr>
        <p:txBody>
          <a:bodyPr/>
          <a:lstStyle/>
          <a:p>
            <a:fld id="{CA3E774A-EDCC-4058-95AB-211222226023}" type="slidenum">
              <a:rPr lang="fr-FR" smtClean="0"/>
              <a:pPr/>
              <a:t>‹N°›</a:t>
            </a:fld>
            <a:endParaRPr lang="fr-FR"/>
          </a:p>
        </p:txBody>
      </p:sp>
      <p:sp>
        <p:nvSpPr>
          <p:cNvPr id="3" name="Espace réservé du texte vertical 2"/>
          <p:cNvSpPr>
            <a:spLocks noGrp="1"/>
          </p:cNvSpPr>
          <p:nvPr>
            <p:ph type="body" orient="vert" idx="1"/>
          </p:nvPr>
        </p:nvSpPr>
        <p:spPr>
          <a:xfrm>
            <a:off x="304800" y="304800"/>
            <a:ext cx="6553200" cy="5821366"/>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C900C90C-3AA7-4263-9BC8-5AE50AA2E3B4}" type="datetimeFigureOut">
              <a:rPr lang="fr-FR" smtClean="0"/>
              <a:pPr/>
              <a:t>21/04/2010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2" name="Titre vertical 1"/>
          <p:cNvSpPr>
            <a:spLocks noGrp="1"/>
          </p:cNvSpPr>
          <p:nvPr>
            <p:ph type="title" orient="vert"/>
          </p:nvPr>
        </p:nvSpPr>
        <p:spPr>
          <a:xfrm>
            <a:off x="7391400" y="304801"/>
            <a:ext cx="1447800" cy="5851525"/>
          </a:xfrm>
        </p:spPr>
        <p:txBody>
          <a:bodyPr vert="eaVert"/>
          <a:lstStyle/>
          <a:p>
            <a:r>
              <a:rPr kumimoji="0" lang="fr-FR" smtClean="0"/>
              <a:t>Cliquez pour modifier le style du titre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u">
    <p:spTree>
      <p:nvGrpSpPr>
        <p:cNvPr id="1" name=""/>
        <p:cNvGrpSpPr/>
        <p:nvPr/>
      </p:nvGrpSpPr>
      <p:grpSpPr>
        <a:xfrm>
          <a:off x="0" y="0"/>
          <a:ext cx="0" cy="0"/>
          <a:chOff x="0" y="0"/>
          <a:chExt cx="0" cy="0"/>
        </a:xfrm>
      </p:grpSpPr>
      <p:sp>
        <p:nvSpPr>
          <p:cNvPr id="2" name="Espace réservé du contenu 1"/>
          <p:cNvSpPr>
            <a:spLocks noGrp="1"/>
          </p:cNvSpPr>
          <p:nvPr>
            <p:ph/>
          </p:nvPr>
        </p:nvSpPr>
        <p:spPr>
          <a:xfrm>
            <a:off x="457200" y="704850"/>
            <a:ext cx="8229600" cy="561975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Slide Number Placeholder 17"/>
          <p:cNvSpPr>
            <a:spLocks noGrp="1"/>
          </p:cNvSpPr>
          <p:nvPr>
            <p:ph type="sldNum" sz="quarter" idx="12"/>
          </p:nvPr>
        </p:nvSpPr>
        <p:spPr/>
        <p:txBody>
          <a:bodyPr/>
          <a:lstStyle>
            <a:lvl1pPr>
              <a:defRPr/>
            </a:lvl1pPr>
          </a:lstStyle>
          <a:p>
            <a:pPr>
              <a:defRPr/>
            </a:pPr>
            <a:fld id="{04AFDB2B-93BF-404A-A3EF-BF6BF7098B70}" type="slidenum">
              <a:rPr lang="ar-MA"/>
              <a:pPr>
                <a:defRPr/>
              </a:pPr>
              <a:t>‹N°›</a:t>
            </a:fld>
            <a:endParaRPr lang="ar-MA"/>
          </a:p>
        </p:txBody>
      </p:sp>
      <p:sp>
        <p:nvSpPr>
          <p:cNvPr id="6" name="ZoneTexte 5"/>
          <p:cNvSpPr txBox="1"/>
          <p:nvPr userDrawn="1"/>
        </p:nvSpPr>
        <p:spPr>
          <a:xfrm>
            <a:off x="714401" y="214290"/>
            <a:ext cx="7572375" cy="369888"/>
          </a:xfrm>
          <a:prstGeom prst="rect">
            <a:avLst/>
          </a:prstGeom>
          <a:noFill/>
        </p:spPr>
        <p:txBody>
          <a:bodyPr>
            <a:spAutoFit/>
          </a:bodyPr>
          <a:lstStyle/>
          <a:p>
            <a:pPr fontAlgn="auto">
              <a:spcBef>
                <a:spcPts val="0"/>
              </a:spcBef>
              <a:spcAft>
                <a:spcPts val="0"/>
              </a:spcAft>
              <a:defRPr/>
            </a:pPr>
            <a:r>
              <a:rPr lang="fr-FR" i="1" dirty="0">
                <a:latin typeface="Times New Roman" pitchFamily="18" charset="0"/>
                <a:ea typeface="+mn-ea"/>
                <a:cs typeface="Times New Roman" pitchFamily="18" charset="0"/>
              </a:rPr>
              <a:t>Lycée: </a:t>
            </a:r>
            <a:r>
              <a:rPr lang="fr-FR" i="1" dirty="0" err="1">
                <a:latin typeface="Times New Roman" pitchFamily="18" charset="0"/>
                <a:ea typeface="+mn-ea"/>
                <a:cs typeface="Times New Roman" pitchFamily="18" charset="0"/>
              </a:rPr>
              <a:t>Chawki</a:t>
            </a:r>
            <a:r>
              <a:rPr lang="fr-FR" i="1" dirty="0">
                <a:latin typeface="Times New Roman" pitchFamily="18" charset="0"/>
                <a:ea typeface="+mn-ea"/>
                <a:cs typeface="Times New Roman" pitchFamily="18" charset="0"/>
              </a:rPr>
              <a:t>                                                                          Informatique /TCS</a:t>
            </a:r>
          </a:p>
        </p:txBody>
      </p:sp>
      <p:sp>
        <p:nvSpPr>
          <p:cNvPr id="7" name="Espace réservé de la date 6"/>
          <p:cNvSpPr txBox="1">
            <a:spLocks/>
          </p:cNvSpPr>
          <p:nvPr userDrawn="1"/>
        </p:nvSpPr>
        <p:spPr>
          <a:xfrm>
            <a:off x="203183" y="6286520"/>
            <a:ext cx="2011363" cy="384175"/>
          </a:xfrm>
          <a:prstGeom prst="flowChartPunchedTape">
            <a:avLst/>
          </a:prstGeom>
          <a:noFill/>
          <a:ln w="11429" cap="flat" cmpd="sng" algn="ctr">
            <a:noFill/>
            <a:prstDash val="sysDash"/>
          </a:ln>
        </p:spPr>
        <p:style>
          <a:lnRef idx="2">
            <a:schemeClr val="accent1"/>
          </a:lnRef>
          <a:fillRef idx="1">
            <a:schemeClr val="lt1"/>
          </a:fillRef>
          <a:effectRef idx="0">
            <a:schemeClr val="accent1"/>
          </a:effectRef>
          <a:fontRef idx="none"/>
        </p:style>
        <p:txBody>
          <a:bodyPr vert="horz"/>
          <a:lstStyle>
            <a:lvl1pPr marL="0" algn="ctr" defTabSz="914400" rtl="0" eaLnBrk="1" latinLnBrk="0" hangingPunct="1">
              <a:defRPr kumimoji="0" lang="fr-FR" sz="1600" b="1" kern="1200">
                <a:solidFill>
                  <a:schemeClr val="tx2"/>
                </a:solidFill>
                <a:latin typeface="+mn-lt"/>
                <a:ea typeface="+mn-ea"/>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04B66E1F-7719-458B-8E8F-FE9F632D5FED}" type="datetime1">
              <a:rPr kumimoji="0" lang="fr-FR" sz="1600" b="1" i="0" u="none" strike="noStrike" kern="1200" cap="none" spc="0" normalizeH="0" baseline="0" noProof="0" smtClean="0">
                <a:ln>
                  <a:noFill/>
                </a:ln>
                <a:solidFill>
                  <a:schemeClr val="tx1"/>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22/04/2010</a:t>
            </a:fld>
            <a:endParaRPr kumimoji="0" lang="fr-FR" sz="1600" b="1" i="0" u="none" strike="noStrike" kern="1200" cap="none" spc="0" normalizeH="0" baseline="0" noProof="0" dirty="0">
              <a:ln>
                <a:noFill/>
              </a:ln>
              <a:solidFill>
                <a:schemeClr val="tx1"/>
              </a:solidFill>
              <a:effectLst/>
              <a:uLnTx/>
              <a:uFillTx/>
              <a:latin typeface="+mn-lt"/>
              <a:ea typeface="+mn-ea"/>
              <a:cs typeface="+mn-cs"/>
            </a:endParaRPr>
          </a:p>
        </p:txBody>
      </p:sp>
      <p:sp>
        <p:nvSpPr>
          <p:cNvPr id="8" name="Espace réservé du numéro de diapositive 8"/>
          <p:cNvSpPr txBox="1">
            <a:spLocks/>
          </p:cNvSpPr>
          <p:nvPr userDrawn="1"/>
        </p:nvSpPr>
        <p:spPr>
          <a:xfrm>
            <a:off x="4214810" y="6350023"/>
            <a:ext cx="762000" cy="365125"/>
          </a:xfrm>
          <a:prstGeom prst="rect">
            <a:avLst/>
          </a:prstGeom>
        </p:spPr>
        <p:txBody>
          <a:bodyPr vert="horz" lIns="45720" rIns="45720" rtlCol="0" anchor="ctr">
            <a:normAutofit fontScale="92500" lnSpcReduction="10000"/>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19688E7A-15AF-4AB5-98B7-D9B6C332E607}" type="slidenum">
              <a:rPr kumimoji="0" lang="fr-BE" sz="2000" b="1" i="0" u="none" strike="noStrike" kern="1200" cap="none" spc="0" normalizeH="0" baseline="0" noProof="0" smtClean="0">
                <a:ln>
                  <a:noFill/>
                </a:ln>
                <a:solidFill>
                  <a:schemeClr val="tx1"/>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a:t>
            </a:fld>
            <a:endParaRPr kumimoji="0" lang="fr-BE" sz="1600" b="1" i="0" u="none" strike="noStrike" kern="1200" cap="none" spc="0" normalizeH="0" baseline="0" noProof="0" dirty="0">
              <a:ln>
                <a:noFill/>
              </a:ln>
              <a:solidFill>
                <a:schemeClr val="tx1"/>
              </a:solidFill>
              <a:effectLst/>
              <a:uLnTx/>
              <a:uFillTx/>
              <a:latin typeface="+mn-lt"/>
              <a:ea typeface="+mn-ea"/>
              <a:cs typeface="+mn-cs"/>
            </a:endParaRPr>
          </a:p>
        </p:txBody>
      </p:sp>
      <p:sp>
        <p:nvSpPr>
          <p:cNvPr id="9" name="ZoneTexte 8"/>
          <p:cNvSpPr txBox="1"/>
          <p:nvPr userDrawn="1"/>
        </p:nvSpPr>
        <p:spPr>
          <a:xfrm>
            <a:off x="6858016" y="6357958"/>
            <a:ext cx="2071702" cy="369332"/>
          </a:xfrm>
          <a:prstGeom prst="rect">
            <a:avLst/>
          </a:prstGeom>
          <a:noFill/>
        </p:spPr>
        <p:txBody>
          <a:bodyPr wrap="square">
            <a:spAutoFit/>
          </a:bodyPr>
          <a:lstStyle/>
          <a:p>
            <a:pPr fontAlgn="auto">
              <a:spcBef>
                <a:spcPts val="0"/>
              </a:spcBef>
              <a:spcAft>
                <a:spcPts val="0"/>
              </a:spcAft>
              <a:defRPr/>
            </a:pPr>
            <a:r>
              <a:rPr lang="fr-FR" b="1" i="1" dirty="0" smtClean="0">
                <a:latin typeface="Times New Roman" pitchFamily="18" charset="0"/>
                <a:ea typeface="+mn-ea"/>
                <a:cs typeface="Times New Roman" pitchFamily="18" charset="0"/>
              </a:rPr>
              <a:t>S.BELAYACHI</a:t>
            </a:r>
            <a:endParaRPr lang="fr-FR" b="1" i="1" dirty="0">
              <a:latin typeface="Times New Roman" pitchFamily="18" charset="0"/>
              <a:ea typeface="+mn-ea"/>
              <a:cs typeface="Times New Roman" pitchFamily="18" charset="0"/>
            </a:endParaRP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bg>
      <p:bgRef idx="1001">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accent3">
                    <a:shade val="75000"/>
                  </a:schemeClr>
                </a:solidFill>
              </a:defRPr>
            </a:lvl1pPr>
          </a:lstStyle>
          <a:p>
            <a:r>
              <a:rPr kumimoji="0" lang="fr-FR" smtClean="0"/>
              <a:t>Cliquez pour modifier le style du titre</a:t>
            </a:r>
            <a:endParaRPr kumimoji="0" lang="en-US"/>
          </a:p>
        </p:txBody>
      </p:sp>
      <p:sp>
        <p:nvSpPr>
          <p:cNvPr id="4" name="Espace réservé de la date 3"/>
          <p:cNvSpPr>
            <a:spLocks noGrp="1"/>
          </p:cNvSpPr>
          <p:nvPr>
            <p:ph type="dt" sz="half" idx="10"/>
          </p:nvPr>
        </p:nvSpPr>
        <p:spPr/>
        <p:txBody>
          <a:bodyPr/>
          <a:lstStyle/>
          <a:p>
            <a:fld id="{C900C90C-3AA7-4263-9BC8-5AE50AA2E3B4}" type="datetimeFigureOut">
              <a:rPr lang="fr-FR" smtClean="0"/>
              <a:pPr/>
              <a:t>21/04/2010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a:xfrm>
            <a:off x="4361688" y="1026372"/>
            <a:ext cx="457200" cy="441325"/>
          </a:xfrm>
        </p:spPr>
        <p:txBody>
          <a:bodyPr/>
          <a:lstStyle/>
          <a:p>
            <a:fld id="{CA3E774A-EDCC-4058-95AB-211222226023}" type="slidenum">
              <a:rPr lang="fr-FR" smtClean="0"/>
              <a:pPr/>
              <a:t>‹N°›</a:t>
            </a:fld>
            <a:endParaRPr lang="fr-FR"/>
          </a:p>
        </p:txBody>
      </p:sp>
      <p:sp>
        <p:nvSpPr>
          <p:cNvPr id="8" name="Espace réservé du contenu 7"/>
          <p:cNvSpPr>
            <a:spLocks noGrp="1"/>
          </p:cNvSpPr>
          <p:nvPr>
            <p:ph sz="quarter" idx="1"/>
          </p:nvPr>
        </p:nvSpPr>
        <p:spPr>
          <a:xfrm>
            <a:off x="301752" y="1527048"/>
            <a:ext cx="8503920" cy="45720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Espace réservé du texte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Espace réservé du pied de page 4"/>
          <p:cNvSpPr>
            <a:spLocks noGrp="1"/>
          </p:cNvSpPr>
          <p:nvPr>
            <p:ph type="ftr" sz="quarter" idx="11"/>
          </p:nvPr>
        </p:nvSpPr>
        <p:spPr/>
        <p:txBody>
          <a:bodyPr/>
          <a:lstStyle/>
          <a:p>
            <a:endParaRPr lang="fr-FR"/>
          </a:p>
        </p:txBody>
      </p:sp>
      <p:sp>
        <p:nvSpPr>
          <p:cNvPr id="4" name="Espace réservé de la date 3"/>
          <p:cNvSpPr>
            <a:spLocks noGrp="1"/>
          </p:cNvSpPr>
          <p:nvPr>
            <p:ph type="dt" sz="half" idx="10"/>
          </p:nvPr>
        </p:nvSpPr>
        <p:spPr/>
        <p:txBody>
          <a:bodyPr/>
          <a:lstStyle/>
          <a:p>
            <a:fld id="{C900C90C-3AA7-4263-9BC8-5AE50AA2E3B4}" type="datetimeFigureOut">
              <a:rPr lang="fr-FR" smtClean="0"/>
              <a:pPr/>
              <a:t>21/04/2010</a:t>
            </a:fld>
            <a:endParaRPr lang="fr-FR"/>
          </a:p>
        </p:txBody>
      </p:sp>
      <p:sp>
        <p:nvSpPr>
          <p:cNvPr id="8" name="Connecteur droit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Ellipse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Ellipse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Espace réservé du numéro de diapositive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CA3E774A-EDCC-4058-95AB-211222226023}" type="slidenum">
              <a:rPr lang="fr-FR" smtClean="0"/>
              <a:pPr/>
              <a:t>‹N°›</a:t>
            </a:fld>
            <a:endParaRPr lang="fr-FR"/>
          </a:p>
        </p:txBody>
      </p:sp>
      <p:sp>
        <p:nvSpPr>
          <p:cNvPr id="2" name="Titr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fr-FR" smtClean="0"/>
              <a:t>Cliquez pour modifier le style du titre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bg>
      <p:bgRef idx="1001">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301752" y="228600"/>
            <a:ext cx="8534400" cy="758952"/>
          </a:xfrm>
        </p:spPr>
        <p:txBody>
          <a:bodyPr/>
          <a:lstStyle/>
          <a:p>
            <a:r>
              <a:rPr kumimoji="0" lang="fr-FR" smtClean="0"/>
              <a:t>Cliquez pour modifier le style du titre</a:t>
            </a:r>
            <a:endParaRPr kumimoji="0" lang="en-US"/>
          </a:p>
        </p:txBody>
      </p:sp>
      <p:sp>
        <p:nvSpPr>
          <p:cNvPr id="5" name="Espace réservé de la date 4"/>
          <p:cNvSpPr>
            <a:spLocks noGrp="1"/>
          </p:cNvSpPr>
          <p:nvPr>
            <p:ph type="dt" sz="half" idx="10"/>
          </p:nvPr>
        </p:nvSpPr>
        <p:spPr>
          <a:xfrm>
            <a:off x="5791200" y="6409944"/>
            <a:ext cx="3044952" cy="365760"/>
          </a:xfrm>
        </p:spPr>
        <p:txBody>
          <a:bodyPr/>
          <a:lstStyle/>
          <a:p>
            <a:fld id="{C900C90C-3AA7-4263-9BC8-5AE50AA2E3B4}" type="datetimeFigureOut">
              <a:rPr lang="fr-FR" smtClean="0"/>
              <a:pPr/>
              <a:t>21/04/2010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A3E774A-EDCC-4058-95AB-211222226023}" type="slidenum">
              <a:rPr lang="fr-FR" smtClean="0"/>
              <a:pPr/>
              <a:t>‹N°›</a:t>
            </a:fld>
            <a:endParaRPr lang="fr-FR"/>
          </a:p>
        </p:txBody>
      </p:sp>
      <p:sp>
        <p:nvSpPr>
          <p:cNvPr id="8" name="Connecteur droit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Espace réservé du contenu 9"/>
          <p:cNvSpPr>
            <a:spLocks noGrp="1"/>
          </p:cNvSpPr>
          <p:nvPr>
            <p:ph sz="half" idx="1"/>
          </p:nvPr>
        </p:nvSpPr>
        <p:spPr>
          <a:xfrm>
            <a:off x="301752" y="1371600"/>
            <a:ext cx="4038600" cy="4681728"/>
          </a:xfrm>
        </p:spPr>
        <p:txBody>
          <a:bodyPr/>
          <a:lstStyle>
            <a:lvl1pPr>
              <a:defRPr sz="2500"/>
            </a:lvl1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2" name="Espace réservé du contenu 11"/>
          <p:cNvSpPr>
            <a:spLocks noGrp="1"/>
          </p:cNvSpPr>
          <p:nvPr>
            <p:ph sz="half" idx="2"/>
          </p:nvPr>
        </p:nvSpPr>
        <p:spPr>
          <a:xfrm>
            <a:off x="4800600" y="1371600"/>
            <a:ext cx="4038600" cy="4681728"/>
          </a:xfrm>
        </p:spPr>
        <p:txBody>
          <a:bodyPr/>
          <a:lstStyle>
            <a:lvl1pPr>
              <a:defRPr sz="2500"/>
            </a:lvl1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bg>
      <p:bgRef idx="1001">
        <a:schemeClr val="bg2"/>
      </p:bgRef>
    </p:bg>
    <p:spTree>
      <p:nvGrpSpPr>
        <p:cNvPr id="1" name=""/>
        <p:cNvGrpSpPr/>
        <p:nvPr/>
      </p:nvGrpSpPr>
      <p:grpSpPr>
        <a:xfrm>
          <a:off x="0" y="0"/>
          <a:ext cx="0" cy="0"/>
          <a:chOff x="0" y="0"/>
          <a:chExt cx="0" cy="0"/>
        </a:xfrm>
      </p:grpSpPr>
      <p:sp>
        <p:nvSpPr>
          <p:cNvPr id="10" name="Connecteur droit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Espace réservé du texte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7" name="Espace réservé de la date 6"/>
          <p:cNvSpPr>
            <a:spLocks noGrp="1"/>
          </p:cNvSpPr>
          <p:nvPr>
            <p:ph type="dt" sz="half" idx="10"/>
          </p:nvPr>
        </p:nvSpPr>
        <p:spPr/>
        <p:txBody>
          <a:bodyPr/>
          <a:lstStyle/>
          <a:p>
            <a:fld id="{C900C90C-3AA7-4263-9BC8-5AE50AA2E3B4}" type="datetimeFigureOut">
              <a:rPr lang="fr-FR" smtClean="0"/>
              <a:pPr/>
              <a:t>21/04/2010</a:t>
            </a:fld>
            <a:endParaRPr lang="fr-FR"/>
          </a:p>
        </p:txBody>
      </p:sp>
      <p:sp>
        <p:nvSpPr>
          <p:cNvPr id="8" name="Espace réservé du pied de page 7"/>
          <p:cNvSpPr>
            <a:spLocks noGrp="1"/>
          </p:cNvSpPr>
          <p:nvPr>
            <p:ph type="ftr" sz="quarter" idx="11"/>
          </p:nvPr>
        </p:nvSpPr>
        <p:spPr>
          <a:xfrm>
            <a:off x="304800" y="6409944"/>
            <a:ext cx="3581400" cy="365760"/>
          </a:xfrm>
        </p:spPr>
        <p:txBody>
          <a:bodyPr/>
          <a:lstStyle/>
          <a:p>
            <a:endParaRPr lang="fr-FR"/>
          </a:p>
        </p:txBody>
      </p:sp>
      <p:sp>
        <p:nvSpPr>
          <p:cNvPr id="15" name="Connecteur droit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Espace réservé du contenu 23"/>
          <p:cNvSpPr>
            <a:spLocks noGrp="1"/>
          </p:cNvSpPr>
          <p:nvPr>
            <p:ph sz="quarter" idx="2"/>
          </p:nvPr>
        </p:nvSpPr>
        <p:spPr>
          <a:xfrm>
            <a:off x="301752" y="2471383"/>
            <a:ext cx="4041648" cy="3818404"/>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26" name="Espace réservé du contenu 25"/>
          <p:cNvSpPr>
            <a:spLocks noGrp="1"/>
          </p:cNvSpPr>
          <p:nvPr>
            <p:ph sz="quarter" idx="4"/>
          </p:nvPr>
        </p:nvSpPr>
        <p:spPr>
          <a:xfrm>
            <a:off x="4800600" y="2471383"/>
            <a:ext cx="4038600" cy="3822192"/>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25" name="Ellipse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Ellipse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Espace réservé du numéro de diapositive 8"/>
          <p:cNvSpPr>
            <a:spLocks noGrp="1"/>
          </p:cNvSpPr>
          <p:nvPr>
            <p:ph type="sldNum" sz="quarter" idx="12"/>
          </p:nvPr>
        </p:nvSpPr>
        <p:spPr>
          <a:xfrm>
            <a:off x="4343400" y="1042416"/>
            <a:ext cx="457200" cy="441325"/>
          </a:xfrm>
        </p:spPr>
        <p:txBody>
          <a:bodyPr/>
          <a:lstStyle>
            <a:lvl1pPr algn="ctr">
              <a:defRPr/>
            </a:lvl1pPr>
          </a:lstStyle>
          <a:p>
            <a:fld id="{CA3E774A-EDCC-4058-95AB-211222226023}" type="slidenum">
              <a:rPr lang="fr-FR" smtClean="0"/>
              <a:pPr/>
              <a:t>‹N°›</a:t>
            </a:fld>
            <a:endParaRPr lang="fr-FR"/>
          </a:p>
        </p:txBody>
      </p:sp>
      <p:sp>
        <p:nvSpPr>
          <p:cNvPr id="23" name="Titre 22"/>
          <p:cNvSpPr>
            <a:spLocks noGrp="1"/>
          </p:cNvSpPr>
          <p:nvPr>
            <p:ph type="title"/>
          </p:nvPr>
        </p:nvSpPr>
        <p:spPr/>
        <p:txBody>
          <a:bodyPr rtlCol="0" anchor="b" anchorCtr="0"/>
          <a:lstStyle/>
          <a:p>
            <a:r>
              <a:rPr kumimoji="0" lang="fr-FR" smtClean="0"/>
              <a:t>Cliquez pour modifier le style du titre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p>
            <a:fld id="{C900C90C-3AA7-4263-9BC8-5AE50AA2E3B4}" type="datetimeFigureOut">
              <a:rPr lang="fr-FR" smtClean="0"/>
              <a:pPr/>
              <a:t>21/04/2010</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a:xfrm>
            <a:off x="4343400" y="1036020"/>
            <a:ext cx="457200" cy="441325"/>
          </a:xfrm>
        </p:spPr>
        <p:txBody>
          <a:bodyPr/>
          <a:lstStyle/>
          <a:p>
            <a:fld id="{CA3E774A-EDCC-4058-95AB-211222226023}"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ZoneTexte 11"/>
          <p:cNvSpPr txBox="1"/>
          <p:nvPr userDrawn="1"/>
        </p:nvSpPr>
        <p:spPr>
          <a:xfrm>
            <a:off x="571472" y="415906"/>
            <a:ext cx="7572375" cy="369888"/>
          </a:xfrm>
          <a:prstGeom prst="rect">
            <a:avLst/>
          </a:prstGeom>
          <a:noFill/>
        </p:spPr>
        <p:txBody>
          <a:bodyPr>
            <a:spAutoFit/>
          </a:bodyPr>
          <a:lstStyle/>
          <a:p>
            <a:pPr fontAlgn="auto">
              <a:spcBef>
                <a:spcPts val="0"/>
              </a:spcBef>
              <a:spcAft>
                <a:spcPts val="0"/>
              </a:spcAft>
              <a:defRPr/>
            </a:pPr>
            <a:r>
              <a:rPr lang="fr-FR" i="1" dirty="0" smtClean="0">
                <a:latin typeface="Times New Roman" pitchFamily="18" charset="0"/>
                <a:ea typeface="+mn-ea"/>
                <a:cs typeface="Times New Roman" pitchFamily="18" charset="0"/>
              </a:rPr>
              <a:t>Lycée: </a:t>
            </a:r>
            <a:r>
              <a:rPr lang="fr-FR" i="1" dirty="0" err="1">
                <a:latin typeface="Times New Roman" pitchFamily="18" charset="0"/>
                <a:ea typeface="+mn-ea"/>
                <a:cs typeface="Times New Roman" pitchFamily="18" charset="0"/>
              </a:rPr>
              <a:t>Chawki</a:t>
            </a:r>
            <a:r>
              <a:rPr lang="fr-FR" i="1" dirty="0">
                <a:latin typeface="Times New Roman" pitchFamily="18" charset="0"/>
                <a:ea typeface="+mn-ea"/>
                <a:cs typeface="Times New Roman" pitchFamily="18" charset="0"/>
              </a:rPr>
              <a:t>                                                                          Informatique /TCS</a:t>
            </a:r>
          </a:p>
        </p:txBody>
      </p:sp>
      <p:sp>
        <p:nvSpPr>
          <p:cNvPr id="13" name="Espace réservé de la date 6"/>
          <p:cNvSpPr txBox="1">
            <a:spLocks/>
          </p:cNvSpPr>
          <p:nvPr userDrawn="1"/>
        </p:nvSpPr>
        <p:spPr>
          <a:xfrm>
            <a:off x="285720" y="6330950"/>
            <a:ext cx="2011363" cy="384175"/>
          </a:xfrm>
          <a:prstGeom prst="flowChartPunchedTape">
            <a:avLst/>
          </a:prstGeom>
          <a:noFill/>
          <a:ln w="11429" cap="flat" cmpd="sng" algn="ctr">
            <a:noFill/>
            <a:prstDash val="sysDash"/>
          </a:ln>
        </p:spPr>
        <p:style>
          <a:lnRef idx="2">
            <a:schemeClr val="accent1"/>
          </a:lnRef>
          <a:fillRef idx="1">
            <a:schemeClr val="lt1"/>
          </a:fillRef>
          <a:effectRef idx="0">
            <a:schemeClr val="accent1"/>
          </a:effectRef>
          <a:fontRef idx="none"/>
        </p:style>
        <p:txBody>
          <a:bodyPr vert="horz"/>
          <a:lstStyle>
            <a:lvl1pPr marL="0" algn="ctr" defTabSz="914400" rtl="0" eaLnBrk="1" latinLnBrk="0" hangingPunct="1">
              <a:defRPr kumimoji="0" lang="fr-FR" sz="1600" b="1" kern="1200">
                <a:solidFill>
                  <a:schemeClr val="tx2"/>
                </a:solidFill>
                <a:latin typeface="+mn-lt"/>
                <a:ea typeface="+mn-ea"/>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04B66E1F-7719-458B-8E8F-FE9F632D5FED}" type="datetime1">
              <a:rPr kumimoji="0" lang="fr-FR" sz="1600" b="1" i="0" u="none" strike="noStrike" kern="1200" cap="none" spc="0" normalizeH="0" baseline="0" noProof="0" smtClean="0">
                <a:ln>
                  <a:noFill/>
                </a:ln>
                <a:solidFill>
                  <a:schemeClr val="tx1"/>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21/04/2010</a:t>
            </a:fld>
            <a:endParaRPr kumimoji="0" lang="fr-FR" sz="1600" b="1" i="0" u="none" strike="noStrike" kern="1200" cap="none" spc="0" normalizeH="0" baseline="0" noProof="0" dirty="0">
              <a:ln>
                <a:noFill/>
              </a:ln>
              <a:solidFill>
                <a:schemeClr val="tx1"/>
              </a:solidFill>
              <a:effectLst/>
              <a:uLnTx/>
              <a:uFillTx/>
              <a:latin typeface="+mn-lt"/>
              <a:ea typeface="+mn-ea"/>
              <a:cs typeface="+mn-cs"/>
            </a:endParaRPr>
          </a:p>
        </p:txBody>
      </p:sp>
      <p:sp>
        <p:nvSpPr>
          <p:cNvPr id="14" name="Espace réservé du numéro de diapositive 8"/>
          <p:cNvSpPr txBox="1">
            <a:spLocks/>
          </p:cNvSpPr>
          <p:nvPr userDrawn="1"/>
        </p:nvSpPr>
        <p:spPr>
          <a:xfrm>
            <a:off x="4167190" y="6350023"/>
            <a:ext cx="762000" cy="365125"/>
          </a:xfrm>
          <a:prstGeom prst="rect">
            <a:avLst/>
          </a:prstGeom>
        </p:spPr>
        <p:txBody>
          <a:bodyPr vert="horz" lIns="45720" rIns="45720" rtlCol="0" anchor="ctr">
            <a:normAutofit fontScale="92500" lnSpcReduction="10000"/>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19688E7A-15AF-4AB5-98B7-D9B6C332E607}" type="slidenum">
              <a:rPr kumimoji="0" lang="fr-BE" sz="2000" b="1" i="0" u="none" strike="noStrike" kern="1200" cap="none" spc="0" normalizeH="0" baseline="0" noProof="0" smtClean="0">
                <a:ln>
                  <a:noFill/>
                </a:ln>
                <a:solidFill>
                  <a:schemeClr val="tx1"/>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a:t>
            </a:fld>
            <a:endParaRPr kumimoji="0" lang="fr-BE" sz="1600" b="1" i="0" u="none" strike="noStrike" kern="1200" cap="none" spc="0" normalizeH="0" baseline="0" noProof="0" dirty="0">
              <a:ln>
                <a:noFill/>
              </a:ln>
              <a:solidFill>
                <a:schemeClr val="tx1"/>
              </a:solidFill>
              <a:effectLst/>
              <a:uLnTx/>
              <a:uFillTx/>
              <a:latin typeface="+mn-lt"/>
              <a:ea typeface="+mn-ea"/>
              <a:cs typeface="+mn-cs"/>
            </a:endParaRPr>
          </a:p>
        </p:txBody>
      </p:sp>
      <p:sp>
        <p:nvSpPr>
          <p:cNvPr id="11" name="ZoneTexte 10"/>
          <p:cNvSpPr txBox="1"/>
          <p:nvPr userDrawn="1"/>
        </p:nvSpPr>
        <p:spPr>
          <a:xfrm>
            <a:off x="6858016" y="6357958"/>
            <a:ext cx="2071702" cy="369332"/>
          </a:xfrm>
          <a:prstGeom prst="rect">
            <a:avLst/>
          </a:prstGeom>
          <a:noFill/>
        </p:spPr>
        <p:txBody>
          <a:bodyPr wrap="square">
            <a:spAutoFit/>
          </a:bodyPr>
          <a:lstStyle/>
          <a:p>
            <a:pPr fontAlgn="auto">
              <a:spcBef>
                <a:spcPts val="0"/>
              </a:spcBef>
              <a:spcAft>
                <a:spcPts val="0"/>
              </a:spcAft>
              <a:defRPr/>
            </a:pPr>
            <a:r>
              <a:rPr lang="fr-FR" b="1" i="1" dirty="0" smtClean="0">
                <a:latin typeface="Times New Roman" pitchFamily="18" charset="0"/>
                <a:ea typeface="+mn-ea"/>
                <a:cs typeface="Times New Roman" pitchFamily="18" charset="0"/>
              </a:rPr>
              <a:t>S.BELAYACHI</a:t>
            </a:r>
            <a:endParaRPr lang="fr-FR" b="1" i="1" dirty="0">
              <a:latin typeface="Times New Roman" pitchFamily="18" charset="0"/>
              <a:ea typeface="+mn-ea"/>
              <a:cs typeface="Times New Roman" pitchFamily="18"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r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Connecteur droit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Espace réservé du contenu 19"/>
          <p:cNvSpPr>
            <a:spLocks noGrp="1"/>
          </p:cNvSpPr>
          <p:nvPr>
            <p:ph sz="quarter" idx="1"/>
          </p:nvPr>
        </p:nvSpPr>
        <p:spPr>
          <a:xfrm>
            <a:off x="3124200" y="685800"/>
            <a:ext cx="5638800" cy="54102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0" name="Ellipse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Ellipse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Espace réservé du numéro de diapositive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CA3E774A-EDCC-4058-95AB-211222226023}" type="slidenum">
              <a:rPr lang="fr-FR" smtClean="0"/>
              <a:pPr/>
              <a:t>‹N°›</a:t>
            </a:fld>
            <a:endParaRPr lang="fr-FR"/>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Espace réservé de la date 4"/>
          <p:cNvSpPr>
            <a:spLocks noGrp="1"/>
          </p:cNvSpPr>
          <p:nvPr>
            <p:ph type="dt" sz="half" idx="10"/>
          </p:nvPr>
        </p:nvSpPr>
        <p:spPr/>
        <p:txBody>
          <a:bodyPr/>
          <a:lstStyle/>
          <a:p>
            <a:fld id="{C900C90C-3AA7-4263-9BC8-5AE50AA2E3B4}" type="datetimeFigureOut">
              <a:rPr lang="fr-FR" smtClean="0"/>
              <a:pPr/>
              <a:t>21/04/2010</a:t>
            </a:fld>
            <a:endParaRPr lang="fr-FR"/>
          </a:p>
        </p:txBody>
      </p:sp>
      <p:sp>
        <p:nvSpPr>
          <p:cNvPr id="6" name="Espace réservé du pied de page 5"/>
          <p:cNvSpPr>
            <a:spLocks noGrp="1"/>
          </p:cNvSpPr>
          <p:nvPr>
            <p:ph type="ftr" sz="quarter" idx="11"/>
          </p:nvPr>
        </p:nvSpPr>
        <p:spPr>
          <a:xfrm>
            <a:off x="301752" y="6410848"/>
            <a:ext cx="3383280" cy="365760"/>
          </a:xfrm>
        </p:spPr>
        <p:txBody>
          <a:bodyPr/>
          <a:lstStyle/>
          <a:p>
            <a:endParaRPr lang="fr-F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1" name="Connecteur droit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Ellipse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Ellipse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Espace réservé du numéro de diapositive 6"/>
          <p:cNvSpPr>
            <a:spLocks noGrp="1"/>
          </p:cNvSpPr>
          <p:nvPr>
            <p:ph type="sldNum" sz="quarter" idx="12"/>
          </p:nvPr>
        </p:nvSpPr>
        <p:spPr>
          <a:xfrm>
            <a:off x="1371600" y="312738"/>
            <a:ext cx="457200" cy="441325"/>
          </a:xfrm>
        </p:spPr>
        <p:txBody>
          <a:bodyPr/>
          <a:lstStyle/>
          <a:p>
            <a:fld id="{CA3E774A-EDCC-4058-95AB-211222226023}" type="slidenum">
              <a:rPr lang="fr-FR" smtClean="0"/>
              <a:pPr/>
              <a:t>‹N°›</a:t>
            </a:fld>
            <a:endParaRPr lang="fr-FR"/>
          </a:p>
        </p:txBody>
      </p:sp>
      <p:sp>
        <p:nvSpPr>
          <p:cNvPr id="2" name="Titr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fr-FR" smtClean="0"/>
              <a:t>Cliquez pour modifier le style du titre</a:t>
            </a:r>
            <a:endParaRPr kumimoji="0" lang="en-US"/>
          </a:p>
        </p:txBody>
      </p:sp>
      <p:sp>
        <p:nvSpPr>
          <p:cNvPr id="3" name="Espace réservé pour une image  2"/>
          <p:cNvSpPr>
            <a:spLocks noGrp="1"/>
          </p:cNvSpPr>
          <p:nvPr>
            <p:ph type="pic" idx="1"/>
          </p:nvPr>
        </p:nvSpPr>
        <p:spPr>
          <a:xfrm>
            <a:off x="3000375" y="609600"/>
            <a:ext cx="5867400" cy="4267200"/>
          </a:xfrm>
        </p:spPr>
        <p:txBody>
          <a:bodyPr/>
          <a:lstStyle>
            <a:lvl1pPr marL="0" indent="0">
              <a:buNone/>
              <a:defRPr sz="3200"/>
            </a:lvl1pPr>
          </a:lstStyle>
          <a:p>
            <a:r>
              <a:rPr kumimoji="0" lang="fr-FR" smtClean="0"/>
              <a:t>Cliquez sur l'icône pour ajouter une image</a:t>
            </a:r>
            <a:endParaRPr kumimoji="0" lang="en-US" dirty="0"/>
          </a:p>
        </p:txBody>
      </p:sp>
      <p:sp>
        <p:nvSpPr>
          <p:cNvPr id="4" name="Espace réservé du texte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Espace réservé de la date 4"/>
          <p:cNvSpPr>
            <a:spLocks noGrp="1"/>
          </p:cNvSpPr>
          <p:nvPr>
            <p:ph type="dt" sz="half" idx="10"/>
          </p:nvPr>
        </p:nvSpPr>
        <p:spPr>
          <a:xfrm>
            <a:off x="5788152" y="6404984"/>
            <a:ext cx="3044952" cy="365760"/>
          </a:xfrm>
        </p:spPr>
        <p:txBody>
          <a:bodyPr/>
          <a:lstStyle/>
          <a:p>
            <a:fld id="{C900C90C-3AA7-4263-9BC8-5AE50AA2E3B4}" type="datetimeFigureOut">
              <a:rPr lang="fr-FR" smtClean="0"/>
              <a:pPr/>
              <a:t>21/04/2010</a:t>
            </a:fld>
            <a:endParaRPr lang="fr-FR"/>
          </a:p>
        </p:txBody>
      </p:sp>
      <p:sp>
        <p:nvSpPr>
          <p:cNvPr id="6" name="Espace réservé du pied de page 5"/>
          <p:cNvSpPr>
            <a:spLocks noGrp="1"/>
          </p:cNvSpPr>
          <p:nvPr>
            <p:ph type="ftr" sz="quarter" idx="11"/>
          </p:nvPr>
        </p:nvSpPr>
        <p:spPr>
          <a:xfrm>
            <a:off x="301752" y="6410848"/>
            <a:ext cx="3584448" cy="365760"/>
          </a:xfrm>
        </p:spPr>
        <p:txBody>
          <a:bodyPr/>
          <a:lstStyle/>
          <a:p>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Espace réservé de la date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C900C90C-3AA7-4263-9BC8-5AE50AA2E3B4}" type="datetimeFigureOut">
              <a:rPr lang="fr-FR" smtClean="0"/>
              <a:pPr/>
              <a:t>21/04/2010</a:t>
            </a:fld>
            <a:endParaRPr lang="fr-FR"/>
          </a:p>
        </p:txBody>
      </p:sp>
      <p:sp>
        <p:nvSpPr>
          <p:cNvPr id="3" name="Espace réservé du pied de page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fr-FR"/>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Connecteur droit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Ellipse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Ellipse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Espace réservé du numéro de diapositive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CA3E774A-EDCC-4058-95AB-211222226023}" type="slidenum">
              <a:rPr lang="fr-FR" smtClean="0"/>
              <a:pPr/>
              <a:t>‹N°›</a:t>
            </a:fld>
            <a:endParaRPr lang="fr-FR"/>
          </a:p>
        </p:txBody>
      </p:sp>
      <p:sp>
        <p:nvSpPr>
          <p:cNvPr id="22" name="Espace réservé du titre 21"/>
          <p:cNvSpPr>
            <a:spLocks noGrp="1"/>
          </p:cNvSpPr>
          <p:nvPr>
            <p:ph type="title"/>
          </p:nvPr>
        </p:nvSpPr>
        <p:spPr>
          <a:xfrm>
            <a:off x="301752" y="228600"/>
            <a:ext cx="8534400" cy="758952"/>
          </a:xfrm>
          <a:prstGeom prst="rect">
            <a:avLst/>
          </a:prstGeom>
        </p:spPr>
        <p:txBody>
          <a:bodyPr vert="horz" anchor="b">
            <a:normAutofit/>
          </a:bodyPr>
          <a:lstStyle/>
          <a:p>
            <a:r>
              <a:rPr kumimoji="0" lang="fr-FR" smtClean="0"/>
              <a:t>Cliquez pour modifier le style du titre</a:t>
            </a:r>
            <a:endParaRPr kumimoji="0" lang="en-US"/>
          </a:p>
        </p:txBody>
      </p:sp>
      <p:sp>
        <p:nvSpPr>
          <p:cNvPr id="13" name="Espace réservé du texte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12.xml"/><Relationship Id="rId4" Type="http://schemas.openxmlformats.org/officeDocument/2006/relationships/image" Target="../media/image8.gi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12.xml"/><Relationship Id="rId1" Type="http://schemas.openxmlformats.org/officeDocument/2006/relationships/video" Target="file:///C:\Documents%20and%20Settings\Hicham\Bureau\ghorbal+%20boushaq+%20ouaddi\images%20et%20sons\bus.AVI"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12.xml"/><Relationship Id="rId1" Type="http://schemas.openxmlformats.org/officeDocument/2006/relationships/video" Target="file:///C:\Documents%20and%20Settings\Hicham\Bureau\ghorbal+%20boushaq+%20ouaddi\images%20et%20sons\etoil.AVI"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12.xml"/><Relationship Id="rId1" Type="http://schemas.openxmlformats.org/officeDocument/2006/relationships/video" Target="file:///C:\Documents%20and%20Settings\Hicham\Bureau\ghorbal+%20boushaq+%20ouaddi\images%20et%20sons\anneau.AVI"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928662" y="1428736"/>
            <a:ext cx="7632000" cy="2246769"/>
          </a:xfrm>
          <a:prstGeom prst="rect">
            <a:avLst/>
          </a:prstGeom>
          <a:effectLst>
            <a:outerShdw blurRad="152400" dist="317500" dir="5400000" sx="90000" sy="-19000" rotWithShape="0">
              <a:prstClr val="black">
                <a:alpha val="15000"/>
              </a:prstClr>
            </a:outerShdw>
          </a:effectLst>
          <a:scene3d>
            <a:camera prst="perspectiveBelow"/>
            <a:lightRig rig="soft" dir="b">
              <a:rot lat="0" lon="0" rev="0"/>
            </a:lightRig>
          </a:scene3d>
          <a:sp3d prstMaterial="dkEdge">
            <a:bevelT w="63500" h="63500" prst="angle"/>
            <a:contourClr>
              <a:schemeClr val="accent3"/>
            </a:contourClr>
          </a:sp3d>
        </p:spPr>
        <p:style>
          <a:lnRef idx="0">
            <a:schemeClr val="accent3"/>
          </a:lnRef>
          <a:fillRef idx="3">
            <a:schemeClr val="accent3"/>
          </a:fillRef>
          <a:effectRef idx="3">
            <a:schemeClr val="accent3"/>
          </a:effectRef>
          <a:fontRef idx="minor">
            <a:schemeClr val="lt1"/>
          </a:fontRef>
        </p:style>
        <p:txBody>
          <a:bodyPr wrap="square" rtlCol="0">
            <a:spAutoFit/>
          </a:bodyPr>
          <a:lstStyle/>
          <a:p>
            <a:endParaRPr lang="fr-FR" sz="2800" b="1" dirty="0" smtClean="0">
              <a:solidFill>
                <a:schemeClr val="tx1"/>
              </a:solidFill>
            </a:endParaRPr>
          </a:p>
          <a:p>
            <a:r>
              <a:rPr lang="fr-FR" sz="2800" b="1" dirty="0" smtClean="0">
                <a:solidFill>
                  <a:schemeClr val="tx1"/>
                </a:solidFill>
              </a:rPr>
              <a:t>Module 4: Les Réseaux et Internet</a:t>
            </a:r>
          </a:p>
          <a:p>
            <a:endParaRPr lang="fr-FR" sz="2800" b="1" dirty="0" smtClean="0">
              <a:solidFill>
                <a:schemeClr val="tx1"/>
              </a:solidFill>
            </a:endParaRPr>
          </a:p>
          <a:p>
            <a:r>
              <a:rPr lang="fr-FR" sz="2800" b="1" dirty="0" smtClean="0">
                <a:solidFill>
                  <a:schemeClr val="tx1"/>
                </a:solidFill>
              </a:rPr>
              <a:t>  Séquence 1: Les Réseaux Informatiques</a:t>
            </a:r>
          </a:p>
          <a:p>
            <a:endParaRPr lang="fr-FR" sz="2800" b="1"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1"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7"/>
          <p:cNvSpPr txBox="1">
            <a:spLocks noChangeArrowheads="1"/>
          </p:cNvSpPr>
          <p:nvPr/>
        </p:nvSpPr>
        <p:spPr bwMode="auto">
          <a:xfrm>
            <a:off x="571472" y="2071678"/>
            <a:ext cx="8135937" cy="2677656"/>
          </a:xfrm>
          <a:prstGeom prst="rect">
            <a:avLst/>
          </a:prstGeom>
          <a:noFill/>
          <a:ln w="9525">
            <a:noFill/>
            <a:miter lim="800000"/>
            <a:headEnd/>
            <a:tailEnd/>
          </a:ln>
        </p:spPr>
        <p:txBody>
          <a:bodyPr>
            <a:spAutoFit/>
          </a:bodyPr>
          <a:lstStyle/>
          <a:p>
            <a:pPr algn="just">
              <a:spcBef>
                <a:spcPct val="50000"/>
              </a:spcBef>
              <a:buFont typeface="Wingdings" pitchFamily="2" charset="2"/>
              <a:buNone/>
            </a:pPr>
            <a:endParaRPr lang="fr-FR" sz="2400" dirty="0" smtClean="0">
              <a:latin typeface="Times New Roman" pitchFamily="18" charset="0"/>
              <a:cs typeface="Times New Roman" pitchFamily="18" charset="0"/>
            </a:endParaRPr>
          </a:p>
          <a:p>
            <a:pPr algn="just">
              <a:spcBef>
                <a:spcPct val="50000"/>
              </a:spcBef>
            </a:pPr>
            <a:r>
              <a:rPr lang="fr-FR" sz="2400" dirty="0" smtClean="0">
                <a:latin typeface="Times New Roman" pitchFamily="18" charset="0"/>
                <a:cs typeface="Times New Roman" pitchFamily="18" charset="0"/>
              </a:rPr>
              <a:t>Toute donnée présente dans un ordinateur d’un réseau à un moment donné peut être utilisée par les autres ordinateurs de ce réseau, et ceci, quelle que soit sa forme(texte, image, son, vidéo, etc.).</a:t>
            </a:r>
            <a:endParaRPr lang="en-US" sz="2400" dirty="0" smtClean="0">
              <a:latin typeface="Times New Roman" pitchFamily="18" charset="0"/>
              <a:cs typeface="Times New Roman" pitchFamily="18" charset="0"/>
            </a:endParaRPr>
          </a:p>
          <a:p>
            <a:pPr algn="just">
              <a:spcBef>
                <a:spcPct val="50000"/>
              </a:spcBef>
              <a:buFont typeface="Wingdings" pitchFamily="2" charset="2"/>
              <a:buNone/>
            </a:pPr>
            <a:endParaRPr lang="fr-FR" sz="2400" dirty="0">
              <a:latin typeface="Times New Roman" pitchFamily="18" charset="0"/>
              <a:cs typeface="Times New Roman" pitchFamily="18" charset="0"/>
            </a:endParaRPr>
          </a:p>
        </p:txBody>
      </p:sp>
      <p:sp>
        <p:nvSpPr>
          <p:cNvPr id="4" name="Rectangle 3"/>
          <p:cNvSpPr/>
          <p:nvPr/>
        </p:nvSpPr>
        <p:spPr>
          <a:xfrm>
            <a:off x="663541" y="2059536"/>
            <a:ext cx="3551269" cy="523220"/>
          </a:xfrm>
          <a:prstGeom prst="rect">
            <a:avLst/>
          </a:prstGeom>
        </p:spPr>
        <p:txBody>
          <a:bodyPr wrap="square">
            <a:spAutoFit/>
          </a:bodyPr>
          <a:lstStyle/>
          <a:p>
            <a:r>
              <a:rPr lang="fr-FR" sz="2800" b="1" dirty="0" smtClean="0"/>
              <a:t>1. </a:t>
            </a:r>
            <a:r>
              <a:rPr lang="fr-FR" sz="2000" b="1" u="sng" dirty="0" smtClean="0"/>
              <a:t>Partage</a:t>
            </a:r>
            <a:r>
              <a:rPr lang="fr-FR" sz="2000" b="1" dirty="0" smtClean="0">
                <a:solidFill>
                  <a:prstClr val="black"/>
                </a:solidFill>
              </a:rPr>
              <a:t> </a:t>
            </a:r>
            <a:r>
              <a:rPr lang="fr-FR" sz="2000" b="1" u="sng" dirty="0" smtClean="0"/>
              <a:t>de données :</a:t>
            </a:r>
            <a:endParaRPr lang="fr-FR" sz="2000" b="1" u="sng"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strips(downLeft)">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42926" y="1500174"/>
            <a:ext cx="7643850" cy="4893647"/>
          </a:xfrm>
          <a:prstGeom prst="rect">
            <a:avLst/>
          </a:prstGeom>
        </p:spPr>
        <p:txBody>
          <a:bodyPr wrap="square">
            <a:spAutoFit/>
          </a:bodyPr>
          <a:lstStyle/>
          <a:p>
            <a:pPr>
              <a:spcBef>
                <a:spcPct val="50000"/>
              </a:spcBef>
            </a:pPr>
            <a:r>
              <a:rPr lang="fr-FR" sz="2400" b="1" u="sng" dirty="0" smtClean="0"/>
              <a:t>Situation 2 :</a:t>
            </a:r>
          </a:p>
          <a:p>
            <a:pPr>
              <a:spcBef>
                <a:spcPct val="50000"/>
              </a:spcBef>
            </a:pPr>
            <a:endParaRPr lang="fr-FR" u="sng" dirty="0" smtClean="0"/>
          </a:p>
          <a:p>
            <a:pPr algn="just">
              <a:spcBef>
                <a:spcPct val="50000"/>
              </a:spcBef>
            </a:pPr>
            <a:r>
              <a:rPr lang="fr-FR" sz="2400" dirty="0" smtClean="0"/>
              <a:t>Dans une salle d’informatique on a une seule </a:t>
            </a:r>
            <a:r>
              <a:rPr lang="fr-FR" sz="2400" smtClean="0"/>
              <a:t>imprimante reliée </a:t>
            </a:r>
            <a:r>
              <a:rPr lang="fr-FR" sz="2400" dirty="0" smtClean="0"/>
              <a:t>au poste du professeur.</a:t>
            </a:r>
          </a:p>
          <a:p>
            <a:pPr algn="just">
              <a:spcBef>
                <a:spcPct val="50000"/>
              </a:spcBef>
            </a:pPr>
            <a:endParaRPr lang="fr-FR" sz="2400" dirty="0" smtClean="0"/>
          </a:p>
          <a:p>
            <a:pPr algn="just">
              <a:spcBef>
                <a:spcPct val="50000"/>
              </a:spcBef>
            </a:pPr>
            <a:r>
              <a:rPr lang="fr-FR" sz="2400" dirty="0" smtClean="0"/>
              <a:t>Quelles sont les démarches à suivre pour imprimer les documents des élèves situés dans les autres postes de la salle  de manière simple et rapide </a:t>
            </a:r>
            <a:r>
              <a:rPr lang="ar-MA" sz="2400" dirty="0" smtClean="0"/>
              <a:t> </a:t>
            </a:r>
            <a:r>
              <a:rPr lang="fr-FR" sz="2400" dirty="0" smtClean="0"/>
              <a:t>?</a:t>
            </a:r>
          </a:p>
          <a:p>
            <a:pPr>
              <a:spcBef>
                <a:spcPct val="50000"/>
              </a:spcBef>
            </a:pPr>
            <a:endParaRPr lang="fr-FR" dirty="0" smtClean="0"/>
          </a:p>
          <a:p>
            <a:pPr>
              <a:spcBef>
                <a:spcPct val="50000"/>
              </a:spcBef>
            </a:pPr>
            <a:endParaRPr lang="fr-FR" dirty="0" smtClean="0"/>
          </a:p>
          <a:p>
            <a:pPr>
              <a:spcBef>
                <a:spcPct val="50000"/>
              </a:spcBef>
            </a:pPr>
            <a:endParaRPr lang="fr-FR"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4"/>
          <p:cNvSpPr>
            <a:spLocks noChangeShapeType="1"/>
          </p:cNvSpPr>
          <p:nvPr/>
        </p:nvSpPr>
        <p:spPr bwMode="auto">
          <a:xfrm flipH="1">
            <a:off x="2455403" y="2789026"/>
            <a:ext cx="4526745" cy="0"/>
          </a:xfrm>
          <a:prstGeom prst="line">
            <a:avLst/>
          </a:prstGeom>
          <a:noFill/>
          <a:ln w="53975">
            <a:solidFill>
              <a:srgbClr val="000099"/>
            </a:solidFill>
            <a:round/>
            <a:headEnd/>
            <a:tailEnd/>
          </a:ln>
        </p:spPr>
        <p:txBody>
          <a:bodyPr/>
          <a:lstStyle/>
          <a:p>
            <a:endParaRPr lang="fr-FR" dirty="0"/>
          </a:p>
        </p:txBody>
      </p:sp>
      <p:pic>
        <p:nvPicPr>
          <p:cNvPr id="5" name="Picture 5" descr="PC-bureau"/>
          <p:cNvPicPr>
            <a:picLocks noChangeAspect="1" noChangeArrowheads="1"/>
          </p:cNvPicPr>
          <p:nvPr/>
        </p:nvPicPr>
        <p:blipFill>
          <a:blip r:embed="rId2" cstate="print"/>
          <a:srcRect/>
          <a:stretch>
            <a:fillRect/>
          </a:stretch>
        </p:blipFill>
        <p:spPr bwMode="auto">
          <a:xfrm>
            <a:off x="1648765" y="2047512"/>
            <a:ext cx="1394527" cy="1188108"/>
          </a:xfrm>
          <a:prstGeom prst="rect">
            <a:avLst/>
          </a:prstGeom>
          <a:noFill/>
          <a:ln w="9525">
            <a:noFill/>
            <a:miter lim="800000"/>
            <a:headEnd/>
            <a:tailEnd/>
          </a:ln>
        </p:spPr>
      </p:pic>
      <p:pic>
        <p:nvPicPr>
          <p:cNvPr id="6" name="Picture 6" descr="PC-bureau"/>
          <p:cNvPicPr>
            <a:picLocks noChangeAspect="1" noChangeArrowheads="1"/>
          </p:cNvPicPr>
          <p:nvPr/>
        </p:nvPicPr>
        <p:blipFill>
          <a:blip r:embed="rId2" cstate="print"/>
          <a:srcRect/>
          <a:stretch>
            <a:fillRect/>
          </a:stretch>
        </p:blipFill>
        <p:spPr bwMode="auto">
          <a:xfrm>
            <a:off x="6238401" y="1961845"/>
            <a:ext cx="1394527" cy="1188108"/>
          </a:xfrm>
          <a:prstGeom prst="rect">
            <a:avLst/>
          </a:prstGeom>
          <a:noFill/>
          <a:ln w="9525">
            <a:noFill/>
            <a:miter lim="800000"/>
            <a:headEnd/>
            <a:tailEnd/>
          </a:ln>
        </p:spPr>
      </p:pic>
      <p:sp>
        <p:nvSpPr>
          <p:cNvPr id="8" name="Line 8"/>
          <p:cNvSpPr>
            <a:spLocks noChangeShapeType="1"/>
          </p:cNvSpPr>
          <p:nvPr/>
        </p:nvSpPr>
        <p:spPr bwMode="auto">
          <a:xfrm>
            <a:off x="2516927" y="3172423"/>
            <a:ext cx="0" cy="1974562"/>
          </a:xfrm>
          <a:prstGeom prst="line">
            <a:avLst/>
          </a:prstGeom>
          <a:noFill/>
          <a:ln w="50800">
            <a:solidFill>
              <a:srgbClr val="000099"/>
            </a:solidFill>
            <a:round/>
            <a:headEnd/>
            <a:tailEnd/>
          </a:ln>
        </p:spPr>
        <p:txBody>
          <a:bodyPr/>
          <a:lstStyle/>
          <a:p>
            <a:endParaRPr lang="fr-FR" dirty="0"/>
          </a:p>
        </p:txBody>
      </p:sp>
      <p:sp>
        <p:nvSpPr>
          <p:cNvPr id="9" name="Line 9"/>
          <p:cNvSpPr>
            <a:spLocks noChangeShapeType="1"/>
          </p:cNvSpPr>
          <p:nvPr/>
        </p:nvSpPr>
        <p:spPr bwMode="auto">
          <a:xfrm>
            <a:off x="2516927" y="5146985"/>
            <a:ext cx="1488863" cy="0"/>
          </a:xfrm>
          <a:prstGeom prst="line">
            <a:avLst/>
          </a:prstGeom>
          <a:noFill/>
          <a:ln w="50800">
            <a:solidFill>
              <a:srgbClr val="000099"/>
            </a:solidFill>
            <a:round/>
            <a:headEnd/>
            <a:tailEnd/>
          </a:ln>
        </p:spPr>
        <p:txBody>
          <a:bodyPr/>
          <a:lstStyle/>
          <a:p>
            <a:endParaRPr lang="fr-FR" dirty="0"/>
          </a:p>
        </p:txBody>
      </p:sp>
      <p:sp>
        <p:nvSpPr>
          <p:cNvPr id="10" name="Text Box 10"/>
          <p:cNvSpPr txBox="1">
            <a:spLocks noChangeArrowheads="1"/>
          </p:cNvSpPr>
          <p:nvPr/>
        </p:nvSpPr>
        <p:spPr bwMode="auto">
          <a:xfrm>
            <a:off x="1216735" y="1706247"/>
            <a:ext cx="1486129" cy="369353"/>
          </a:xfrm>
          <a:prstGeom prst="rect">
            <a:avLst/>
          </a:prstGeom>
          <a:noFill/>
          <a:ln w="9525">
            <a:noFill/>
            <a:miter lim="800000"/>
            <a:headEnd/>
            <a:tailEnd/>
          </a:ln>
        </p:spPr>
        <p:txBody>
          <a:bodyPr>
            <a:spAutoFit/>
          </a:bodyPr>
          <a:lstStyle/>
          <a:p>
            <a:pPr>
              <a:spcBef>
                <a:spcPct val="50000"/>
              </a:spcBef>
            </a:pPr>
            <a:r>
              <a:rPr lang="fr-FR" b="1" dirty="0" smtClean="0"/>
              <a:t>PC1</a:t>
            </a:r>
            <a:endParaRPr lang="fr-FR" b="1" dirty="0"/>
          </a:p>
        </p:txBody>
      </p:sp>
      <p:sp>
        <p:nvSpPr>
          <p:cNvPr id="11" name="Text Box 11"/>
          <p:cNvSpPr txBox="1">
            <a:spLocks noChangeArrowheads="1"/>
          </p:cNvSpPr>
          <p:nvPr/>
        </p:nvSpPr>
        <p:spPr bwMode="auto">
          <a:xfrm>
            <a:off x="6796212" y="1643050"/>
            <a:ext cx="1487496" cy="369353"/>
          </a:xfrm>
          <a:prstGeom prst="rect">
            <a:avLst/>
          </a:prstGeom>
          <a:noFill/>
          <a:ln w="9525">
            <a:noFill/>
            <a:miter lim="800000"/>
            <a:headEnd/>
            <a:tailEnd/>
          </a:ln>
        </p:spPr>
        <p:txBody>
          <a:bodyPr>
            <a:spAutoFit/>
          </a:bodyPr>
          <a:lstStyle/>
          <a:p>
            <a:pPr>
              <a:spcBef>
                <a:spcPct val="50000"/>
              </a:spcBef>
            </a:pPr>
            <a:r>
              <a:rPr lang="fr-FR" b="1" dirty="0" smtClean="0"/>
              <a:t>PC2</a:t>
            </a:r>
            <a:endParaRPr lang="fr-FR" b="1" dirty="0"/>
          </a:p>
        </p:txBody>
      </p:sp>
      <p:sp>
        <p:nvSpPr>
          <p:cNvPr id="12" name="Text Box 12"/>
          <p:cNvSpPr txBox="1">
            <a:spLocks noChangeArrowheads="1"/>
          </p:cNvSpPr>
          <p:nvPr/>
        </p:nvSpPr>
        <p:spPr bwMode="auto">
          <a:xfrm>
            <a:off x="6357950" y="4643446"/>
            <a:ext cx="1963276" cy="400249"/>
          </a:xfrm>
          <a:prstGeom prst="rect">
            <a:avLst/>
          </a:prstGeom>
          <a:noFill/>
          <a:ln w="9525">
            <a:noFill/>
            <a:miter lim="800000"/>
            <a:headEnd/>
            <a:tailEnd/>
          </a:ln>
        </p:spPr>
        <p:txBody>
          <a:bodyPr wrap="square">
            <a:spAutoFit/>
          </a:bodyPr>
          <a:lstStyle/>
          <a:p>
            <a:pPr>
              <a:spcBef>
                <a:spcPct val="50000"/>
              </a:spcBef>
            </a:pPr>
            <a:r>
              <a:rPr lang="fr-FR" sz="2000" b="1" dirty="0"/>
              <a:t>Imprimante</a:t>
            </a:r>
          </a:p>
        </p:txBody>
      </p:sp>
      <p:pic>
        <p:nvPicPr>
          <p:cNvPr id="13" name="Picture 13"/>
          <p:cNvPicPr>
            <a:picLocks noChangeAspect="1" noChangeArrowheads="1"/>
          </p:cNvPicPr>
          <p:nvPr/>
        </p:nvPicPr>
        <p:blipFill>
          <a:blip r:embed="rId3" cstate="print"/>
          <a:srcRect/>
          <a:stretch>
            <a:fillRect/>
          </a:stretch>
        </p:blipFill>
        <p:spPr bwMode="auto">
          <a:xfrm>
            <a:off x="689002" y="2343837"/>
            <a:ext cx="898240" cy="903018"/>
          </a:xfrm>
          <a:prstGeom prst="rect">
            <a:avLst/>
          </a:prstGeom>
          <a:noFill/>
          <a:ln w="9525">
            <a:noFill/>
            <a:miter lim="800000"/>
            <a:headEnd/>
            <a:tailEnd/>
          </a:ln>
        </p:spPr>
      </p:pic>
      <p:sp>
        <p:nvSpPr>
          <p:cNvPr id="14" name="Oval 14"/>
          <p:cNvSpPr>
            <a:spLocks noChangeArrowheads="1"/>
          </p:cNvSpPr>
          <p:nvPr/>
        </p:nvSpPr>
        <p:spPr bwMode="auto">
          <a:xfrm>
            <a:off x="3756962" y="2152841"/>
            <a:ext cx="1674800" cy="445189"/>
          </a:xfrm>
          <a:prstGeom prst="ellipse">
            <a:avLst/>
          </a:prstGeom>
          <a:solidFill>
            <a:schemeClr val="accent1"/>
          </a:solidFill>
          <a:ln w="9525">
            <a:solidFill>
              <a:schemeClr val="tx1"/>
            </a:solidFill>
            <a:round/>
            <a:headEnd/>
            <a:tailEnd/>
          </a:ln>
        </p:spPr>
        <p:txBody>
          <a:bodyPr wrap="none" anchor="ctr"/>
          <a:lstStyle/>
          <a:p>
            <a:endParaRPr lang="fr-FR" dirty="0"/>
          </a:p>
        </p:txBody>
      </p:sp>
      <p:sp>
        <p:nvSpPr>
          <p:cNvPr id="15" name="Text Box 15"/>
          <p:cNvSpPr txBox="1">
            <a:spLocks noChangeArrowheads="1"/>
          </p:cNvSpPr>
          <p:nvPr/>
        </p:nvSpPr>
        <p:spPr bwMode="auto">
          <a:xfrm>
            <a:off x="3942899" y="2152841"/>
            <a:ext cx="1364449" cy="369353"/>
          </a:xfrm>
          <a:prstGeom prst="rect">
            <a:avLst/>
          </a:prstGeom>
          <a:noFill/>
          <a:ln w="9525">
            <a:noFill/>
            <a:miter lim="800000"/>
            <a:headEnd/>
            <a:tailEnd/>
          </a:ln>
        </p:spPr>
        <p:txBody>
          <a:bodyPr>
            <a:spAutoFit/>
          </a:bodyPr>
          <a:lstStyle/>
          <a:p>
            <a:pPr>
              <a:spcBef>
                <a:spcPct val="50000"/>
              </a:spcBef>
            </a:pPr>
            <a:r>
              <a:rPr lang="fr-FR" b="1" dirty="0">
                <a:solidFill>
                  <a:schemeClr val="bg1"/>
                </a:solidFill>
              </a:rPr>
              <a:t>Réseau</a:t>
            </a:r>
          </a:p>
        </p:txBody>
      </p:sp>
      <p:pic>
        <p:nvPicPr>
          <p:cNvPr id="16" name="Picture 16"/>
          <p:cNvPicPr>
            <a:picLocks noChangeAspect="1" noChangeArrowheads="1"/>
          </p:cNvPicPr>
          <p:nvPr/>
        </p:nvPicPr>
        <p:blipFill>
          <a:blip r:embed="rId3" cstate="print"/>
          <a:srcRect/>
          <a:stretch>
            <a:fillRect/>
          </a:stretch>
        </p:blipFill>
        <p:spPr bwMode="auto">
          <a:xfrm>
            <a:off x="7602850" y="2471636"/>
            <a:ext cx="898240" cy="903018"/>
          </a:xfrm>
          <a:prstGeom prst="rect">
            <a:avLst/>
          </a:prstGeom>
          <a:noFill/>
          <a:ln w="9525">
            <a:noFill/>
            <a:miter lim="800000"/>
            <a:headEnd/>
            <a:tailEnd/>
          </a:ln>
        </p:spPr>
      </p:pic>
      <p:pic>
        <p:nvPicPr>
          <p:cNvPr id="1026" name="Picture 2" descr="C:\Documents and Settings\Administrateur\Local Settings\Temporary Internet Files\Content.IE5\E3DD0X1N\MM900323743[1].gif"/>
          <p:cNvPicPr>
            <a:picLocks noChangeAspect="1" noChangeArrowheads="1" noCrop="1"/>
          </p:cNvPicPr>
          <p:nvPr/>
        </p:nvPicPr>
        <p:blipFill>
          <a:blip r:embed="rId4"/>
          <a:srcRect/>
          <a:stretch>
            <a:fillRect/>
          </a:stretch>
        </p:blipFill>
        <p:spPr bwMode="auto">
          <a:xfrm>
            <a:off x="4000496" y="4071942"/>
            <a:ext cx="2000264" cy="171451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checkerboard(across)">
                                      <p:cBhvr>
                                        <p:cTn id="10" dur="500"/>
                                        <p:tgtEl>
                                          <p:spTgt spid="10"/>
                                        </p:tgtEl>
                                      </p:cBhvr>
                                    </p:animEffect>
                                  </p:childTnLst>
                                </p:cTn>
                              </p:par>
                              <p:par>
                                <p:cTn id="11" presetID="5" presetClass="entr" presetSubtype="1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heckerboard(across)">
                                      <p:cBhvr>
                                        <p:cTn id="13" dur="500"/>
                                        <p:tgtEl>
                                          <p:spTgt spid="4"/>
                                        </p:tgtEl>
                                      </p:cBhvr>
                                    </p:animEffect>
                                  </p:childTnLst>
                                </p:cTn>
                              </p:par>
                              <p:par>
                                <p:cTn id="14" presetID="5" presetClass="entr" presetSubtype="1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checkerboard(across)">
                                      <p:cBhvr>
                                        <p:cTn id="16" dur="500"/>
                                        <p:tgtEl>
                                          <p:spTgt spid="6"/>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checkerboard(across)">
                                      <p:cBhvr>
                                        <p:cTn id="19" dur="500"/>
                                        <p:tgtEl>
                                          <p:spTgt spid="11"/>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checkerboard(across)">
                                      <p:cBhvr>
                                        <p:cTn id="22" dur="500"/>
                                        <p:tgtEl>
                                          <p:spTgt spid="12"/>
                                        </p:tgtEl>
                                      </p:cBhvr>
                                    </p:animEffect>
                                  </p:childTnLst>
                                </p:cTn>
                              </p:par>
                              <p:par>
                                <p:cTn id="23" presetID="5" presetClass="entr" presetSubtype="1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checkerboard(across)">
                                      <p:cBhvr>
                                        <p:cTn id="25" dur="500"/>
                                        <p:tgtEl>
                                          <p:spTgt spid="9"/>
                                        </p:tgtEl>
                                      </p:cBhvr>
                                    </p:animEffect>
                                  </p:childTnLst>
                                </p:cTn>
                              </p:par>
                              <p:par>
                                <p:cTn id="26" presetID="5" presetClass="entr" presetSubtype="10" fill="hold"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checkerboard(across)">
                                      <p:cBhvr>
                                        <p:cTn id="28" dur="500"/>
                                        <p:tgtEl>
                                          <p:spTgt spid="8"/>
                                        </p:tgtEl>
                                      </p:cBhvr>
                                    </p:animEffect>
                                  </p:childTnLst>
                                </p:cTn>
                              </p:par>
                              <p:par>
                                <p:cTn id="29" presetID="5" presetClass="entr" presetSubtype="10"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checkerboard(across)">
                                      <p:cBhvr>
                                        <p:cTn id="31" dur="500"/>
                                        <p:tgtEl>
                                          <p:spTgt spid="16"/>
                                        </p:tgtEl>
                                      </p:cBhvr>
                                    </p:animEffect>
                                  </p:childTnLst>
                                </p:cTn>
                              </p:par>
                              <p:par>
                                <p:cTn id="32" presetID="5" presetClass="entr" presetSubtype="10" fill="hold"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checkerboard(across)">
                                      <p:cBhvr>
                                        <p:cTn id="34" dur="500"/>
                                        <p:tgtEl>
                                          <p:spTgt spid="13"/>
                                        </p:tgtEl>
                                      </p:cBhvr>
                                    </p:animEffect>
                                  </p:childTnLst>
                                </p:cTn>
                              </p:par>
                              <p:par>
                                <p:cTn id="35" presetID="5" presetClass="entr" presetSubtype="10" fill="hold" nodeType="withEffect">
                                  <p:stCondLst>
                                    <p:cond delay="0"/>
                                  </p:stCondLst>
                                  <p:childTnLst>
                                    <p:set>
                                      <p:cBhvr>
                                        <p:cTn id="36" dur="1" fill="hold">
                                          <p:stCondLst>
                                            <p:cond delay="0"/>
                                          </p:stCondLst>
                                        </p:cTn>
                                        <p:tgtEl>
                                          <p:spTgt spid="1026"/>
                                        </p:tgtEl>
                                        <p:attrNameLst>
                                          <p:attrName>style.visibility</p:attrName>
                                        </p:attrNameLst>
                                      </p:cBhvr>
                                      <p:to>
                                        <p:strVal val="visible"/>
                                      </p:to>
                                    </p:set>
                                    <p:animEffect transition="in" filter="checkerboard(across)">
                                      <p:cBhvr>
                                        <p:cTn id="37" dur="500"/>
                                        <p:tgtEl>
                                          <p:spTgt spid="1026"/>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checkerboard(across)">
                                      <p:cBhvr>
                                        <p:cTn id="42" dur="500"/>
                                        <p:tgtEl>
                                          <p:spTgt spid="14"/>
                                        </p:tgtEl>
                                      </p:cBhvr>
                                    </p:animEffect>
                                  </p:childTnLst>
                                </p:cTn>
                              </p:par>
                              <p:par>
                                <p:cTn id="43" presetID="5" presetClass="entr" presetSubtype="10" fill="hold" grpId="0" nodeType="with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checkerboard(across)">
                                      <p:cBhvr>
                                        <p:cTn id="45" dur="500"/>
                                        <p:tgtEl>
                                          <p:spTgt spid="15"/>
                                        </p:tgtEl>
                                      </p:cBhvr>
                                    </p:animEffect>
                                  </p:childTnLst>
                                </p:cTn>
                              </p:par>
                              <p:par>
                                <p:cTn id="46" presetID="63" presetClass="path" presetSubtype="0" accel="50000" decel="50000" fill="hold" nodeType="withEffect">
                                  <p:stCondLst>
                                    <p:cond delay="0"/>
                                  </p:stCondLst>
                                  <p:childTnLst>
                                    <p:animMotion origin="layout" path="M -0.60105 0.32592 L -0.45938 0.32592 " pathEditMode="relative" rAng="0" ptsTypes="AA">
                                      <p:cBhvr>
                                        <p:cTn id="47" dur="2000" fill="hold"/>
                                        <p:tgtEl>
                                          <p:spTgt spid="16"/>
                                        </p:tgtEl>
                                        <p:attrNameLst>
                                          <p:attrName>ppt_x</p:attrName>
                                          <p:attrName>ppt_y</p:attrName>
                                        </p:attrNameLst>
                                      </p:cBhvr>
                                      <p:rCtr x="71" y="0"/>
                                    </p:animMotion>
                                  </p:childTnLst>
                                </p:cTn>
                              </p:par>
                              <p:par>
                                <p:cTn id="48" presetID="35" presetClass="path" presetSubtype="0" accel="50000" decel="50000" fill="hold" nodeType="withEffect">
                                  <p:stCondLst>
                                    <p:cond delay="0"/>
                                  </p:stCondLst>
                                  <p:childTnLst>
                                    <p:animMotion origin="layout" path="M 4.44444E-6 1.11111E-6 L -0.60105 -0.01019 " pathEditMode="relative" rAng="0" ptsTypes="AA">
                                      <p:cBhvr>
                                        <p:cTn id="49" dur="5000" fill="hold"/>
                                        <p:tgtEl>
                                          <p:spTgt spid="16"/>
                                        </p:tgtEl>
                                        <p:attrNameLst>
                                          <p:attrName>ppt_x</p:attrName>
                                          <p:attrName>ppt_y</p:attrName>
                                        </p:attrNameLst>
                                      </p:cBhvr>
                                      <p:rCtr x="-301" y="-5"/>
                                    </p:animMotion>
                                  </p:childTnLst>
                                </p:cTn>
                              </p:par>
                            </p:childTnLst>
                          </p:cTn>
                        </p:par>
                        <p:par>
                          <p:cTn id="50" fill="hold">
                            <p:stCondLst>
                              <p:cond delay="5000"/>
                            </p:stCondLst>
                            <p:childTnLst>
                              <p:par>
                                <p:cTn id="51" presetID="36" presetClass="path" presetSubtype="0" accel="50000" decel="50000" fill="hold" nodeType="afterEffect">
                                  <p:stCondLst>
                                    <p:cond delay="0"/>
                                  </p:stCondLst>
                                  <p:childTnLst>
                                    <p:animMotion origin="layout" path="M -0.60105 -0.01019 L -0.60105 0.15787 C -0.60105 0.2331 -0.56424 0.32592 -0.53438 0.32592 L -0.46719 0.32592 " pathEditMode="relative" rAng="0" ptsTypes="FfFF">
                                      <p:cBhvr>
                                        <p:cTn id="52" dur="5000" fill="hold"/>
                                        <p:tgtEl>
                                          <p:spTgt spid="16"/>
                                        </p:tgtEl>
                                        <p:attrNameLst>
                                          <p:attrName>ppt_x</p:attrName>
                                          <p:attrName>ppt_y</p:attrName>
                                        </p:attrNameLst>
                                      </p:cBhvr>
                                      <p:rCtr x="67" y="168"/>
                                    </p:animMotion>
                                  </p:childTnLst>
                                </p:cTn>
                              </p:par>
                            </p:childTnLst>
                          </p:cTn>
                        </p:par>
                        <p:par>
                          <p:cTn id="53" fill="hold">
                            <p:stCondLst>
                              <p:cond delay="10000"/>
                            </p:stCondLst>
                            <p:childTnLst>
                              <p:par>
                                <p:cTn id="54" presetID="36" presetClass="path" presetSubtype="0" accel="50000" decel="50000" fill="hold" nodeType="afterEffect">
                                  <p:stCondLst>
                                    <p:cond delay="0"/>
                                  </p:stCondLst>
                                  <p:childTnLst>
                                    <p:animMotion origin="layout" path="M 0.09201 2.59259E-6 L 0.09201 0.1669 C 0.09201 0.2419 0.14809 0.33403 0.1941 0.33403 L 0.2967 0.33403 " pathEditMode="relative" rAng="0" ptsTypes="FfFF">
                                      <p:cBhvr>
                                        <p:cTn id="55" dur="5000" fill="hold"/>
                                        <p:tgtEl>
                                          <p:spTgt spid="13"/>
                                        </p:tgtEl>
                                        <p:attrNameLst>
                                          <p:attrName>ppt_x</p:attrName>
                                          <p:attrName>ppt_y</p:attrName>
                                        </p:attrNameLst>
                                      </p:cBhvr>
                                      <p:rCtr x="102" y="16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4" grpId="0" animBg="1"/>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4"/>
          <p:cNvSpPr txBox="1">
            <a:spLocks noChangeArrowheads="1"/>
          </p:cNvSpPr>
          <p:nvPr/>
        </p:nvSpPr>
        <p:spPr bwMode="auto">
          <a:xfrm>
            <a:off x="508029" y="1929506"/>
            <a:ext cx="8135937" cy="3339376"/>
          </a:xfrm>
          <a:prstGeom prst="rect">
            <a:avLst/>
          </a:prstGeom>
          <a:noFill/>
          <a:ln w="9525">
            <a:noFill/>
            <a:miter lim="800000"/>
            <a:headEnd/>
            <a:tailEnd/>
          </a:ln>
        </p:spPr>
        <p:txBody>
          <a:bodyPr>
            <a:spAutoFit/>
          </a:bodyPr>
          <a:lstStyle/>
          <a:p>
            <a:pPr>
              <a:spcBef>
                <a:spcPct val="50000"/>
              </a:spcBef>
            </a:pPr>
            <a:r>
              <a:rPr lang="fr-FR" sz="2800" dirty="0" smtClean="0"/>
              <a:t>2. </a:t>
            </a:r>
            <a:r>
              <a:rPr lang="fr-FR" sz="2400" b="1" u="sng" dirty="0" smtClean="0"/>
              <a:t>Partage </a:t>
            </a:r>
            <a:r>
              <a:rPr lang="fr-FR" sz="2400" b="1" u="sng" dirty="0"/>
              <a:t>des </a:t>
            </a:r>
            <a:r>
              <a:rPr lang="fr-FR" sz="2400" b="1" u="sng" dirty="0" smtClean="0"/>
              <a:t>Ressources </a:t>
            </a:r>
            <a:r>
              <a:rPr lang="fr-FR" sz="2400" b="1" u="sng" dirty="0"/>
              <a:t>:</a:t>
            </a:r>
            <a:endParaRPr lang="fr-FR" b="1" u="sng" dirty="0"/>
          </a:p>
          <a:p>
            <a:pPr>
              <a:spcBef>
                <a:spcPct val="50000"/>
              </a:spcBef>
            </a:pPr>
            <a:endParaRPr lang="fr-FR" dirty="0"/>
          </a:p>
          <a:p>
            <a:pPr>
              <a:spcBef>
                <a:spcPct val="50000"/>
              </a:spcBef>
              <a:buFont typeface="Wingdings" pitchFamily="2" charset="2"/>
              <a:buNone/>
            </a:pPr>
            <a:r>
              <a:rPr lang="fr-FR" sz="2400" dirty="0">
                <a:latin typeface="Times New Roman" pitchFamily="18" charset="0"/>
                <a:cs typeface="Times New Roman" pitchFamily="18" charset="0"/>
              </a:rPr>
              <a:t>Chaque ordinateur lié à un réseau peut exploiter à tout moment toutes les ressources partagées du réseau.</a:t>
            </a:r>
          </a:p>
          <a:p>
            <a:pPr>
              <a:spcBef>
                <a:spcPct val="50000"/>
              </a:spcBef>
              <a:buFont typeface="Wingdings" pitchFamily="2" charset="2"/>
              <a:buNone/>
            </a:pPr>
            <a:endParaRPr lang="fr-FR" sz="2400" dirty="0">
              <a:latin typeface="Times New Roman" pitchFamily="18" charset="0"/>
              <a:cs typeface="Times New Roman" pitchFamily="18" charset="0"/>
            </a:endParaRPr>
          </a:p>
          <a:p>
            <a:pPr>
              <a:spcBef>
                <a:spcPct val="50000"/>
              </a:spcBef>
              <a:buFont typeface="Wingdings" pitchFamily="2" charset="2"/>
              <a:buNone/>
            </a:pPr>
            <a:r>
              <a:rPr lang="fr-FR" sz="2400" dirty="0">
                <a:latin typeface="Times New Roman" pitchFamily="18" charset="0"/>
                <a:cs typeface="Times New Roman" pitchFamily="18" charset="0"/>
              </a:rPr>
              <a:t>Exemple : une imprimante reliée à un </a:t>
            </a:r>
            <a:r>
              <a:rPr lang="fr-FR" sz="2400" dirty="0" smtClean="0">
                <a:latin typeface="Times New Roman" pitchFamily="18" charset="0"/>
                <a:cs typeface="Times New Roman" pitchFamily="18" charset="0"/>
              </a:rPr>
              <a:t>Réseau </a:t>
            </a:r>
            <a:r>
              <a:rPr lang="fr-FR" sz="2400" dirty="0">
                <a:latin typeface="Times New Roman" pitchFamily="18" charset="0"/>
                <a:cs typeface="Times New Roman" pitchFamily="18" charset="0"/>
              </a:rPr>
              <a:t>peut être utilisée par tous les ordinateurs de ce réseau.</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strips(down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strips(downLeft)">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rganigramme : Préparation 2"/>
          <p:cNvSpPr/>
          <p:nvPr/>
        </p:nvSpPr>
        <p:spPr>
          <a:xfrm>
            <a:off x="3186724" y="3143248"/>
            <a:ext cx="2888580" cy="928694"/>
          </a:xfrm>
          <a:prstGeom prst="flowChartPreparation">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solidFill>
                  <a:schemeClr val="tx1"/>
                </a:solidFill>
              </a:rPr>
              <a:t>Ressources</a:t>
            </a:r>
            <a:endParaRPr lang="fr-FR" sz="2000" b="1" dirty="0">
              <a:solidFill>
                <a:schemeClr val="tx1"/>
              </a:solidFill>
            </a:endParaRPr>
          </a:p>
        </p:txBody>
      </p:sp>
      <p:sp>
        <p:nvSpPr>
          <p:cNvPr id="4" name="Flèche droite à entaille 3"/>
          <p:cNvSpPr/>
          <p:nvPr/>
        </p:nvSpPr>
        <p:spPr>
          <a:xfrm rot="10800000">
            <a:off x="2571737" y="3500438"/>
            <a:ext cx="571503" cy="214312"/>
          </a:xfrm>
          <a:prstGeom prst="notchedRightArrow">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b="1" dirty="0">
              <a:solidFill>
                <a:schemeClr val="tx1"/>
              </a:solidFill>
            </a:endParaRPr>
          </a:p>
        </p:txBody>
      </p:sp>
      <p:sp>
        <p:nvSpPr>
          <p:cNvPr id="6" name="Flèche droite à entaille 5"/>
          <p:cNvSpPr/>
          <p:nvPr/>
        </p:nvSpPr>
        <p:spPr>
          <a:xfrm rot="5400000">
            <a:off x="4198983" y="4516397"/>
            <a:ext cx="928694" cy="182660"/>
          </a:xfrm>
          <a:prstGeom prst="notchedRightArrow">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b="1" dirty="0">
              <a:solidFill>
                <a:schemeClr val="tx1"/>
              </a:solidFill>
            </a:endParaRPr>
          </a:p>
        </p:txBody>
      </p:sp>
      <p:sp>
        <p:nvSpPr>
          <p:cNvPr id="7" name="Flèche droite à entaille 6"/>
          <p:cNvSpPr/>
          <p:nvPr/>
        </p:nvSpPr>
        <p:spPr>
          <a:xfrm>
            <a:off x="6072198" y="3500438"/>
            <a:ext cx="642942" cy="214314"/>
          </a:xfrm>
          <a:prstGeom prst="notchedRightArrow">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b="1" dirty="0">
              <a:solidFill>
                <a:schemeClr val="tx1"/>
              </a:solidFill>
            </a:endParaRPr>
          </a:p>
        </p:txBody>
      </p:sp>
      <p:sp>
        <p:nvSpPr>
          <p:cNvPr id="8" name="Flèche droite à entaille 7"/>
          <p:cNvSpPr/>
          <p:nvPr/>
        </p:nvSpPr>
        <p:spPr>
          <a:xfrm rot="16200000">
            <a:off x="4175985" y="2585720"/>
            <a:ext cx="928694" cy="186360"/>
          </a:xfrm>
          <a:prstGeom prst="notchedRightArrow">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b="1" dirty="0">
              <a:solidFill>
                <a:schemeClr val="tx1"/>
              </a:solidFill>
            </a:endParaRPr>
          </a:p>
        </p:txBody>
      </p:sp>
      <p:sp>
        <p:nvSpPr>
          <p:cNvPr id="9" name="Ellipse 8"/>
          <p:cNvSpPr/>
          <p:nvPr/>
        </p:nvSpPr>
        <p:spPr>
          <a:xfrm>
            <a:off x="428596" y="3143248"/>
            <a:ext cx="2143140" cy="785818"/>
          </a:xfrm>
          <a:prstGeom prst="ellips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solidFill>
                  <a:schemeClr val="tx1"/>
                </a:solidFill>
              </a:rPr>
              <a:t>Graveur</a:t>
            </a:r>
            <a:endParaRPr lang="fr-FR" sz="2000" b="1" dirty="0">
              <a:solidFill>
                <a:schemeClr val="tx1"/>
              </a:solidFill>
            </a:endParaRPr>
          </a:p>
        </p:txBody>
      </p:sp>
      <p:sp>
        <p:nvSpPr>
          <p:cNvPr id="10" name="Ellipse 9"/>
          <p:cNvSpPr/>
          <p:nvPr/>
        </p:nvSpPr>
        <p:spPr>
          <a:xfrm>
            <a:off x="3428992" y="1428736"/>
            <a:ext cx="2571768" cy="785818"/>
          </a:xfrm>
          <a:prstGeom prst="ellips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solidFill>
                  <a:schemeClr val="tx1"/>
                </a:solidFill>
              </a:rPr>
              <a:t>Imprimante</a:t>
            </a:r>
            <a:endParaRPr lang="fr-FR" sz="2000" b="1" dirty="0">
              <a:solidFill>
                <a:schemeClr val="tx1"/>
              </a:solidFill>
            </a:endParaRPr>
          </a:p>
        </p:txBody>
      </p:sp>
      <p:sp>
        <p:nvSpPr>
          <p:cNvPr id="11" name="Ellipse 10"/>
          <p:cNvSpPr/>
          <p:nvPr/>
        </p:nvSpPr>
        <p:spPr>
          <a:xfrm>
            <a:off x="6715140" y="3143248"/>
            <a:ext cx="2143140" cy="785818"/>
          </a:xfrm>
          <a:prstGeom prst="ellips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solidFill>
                  <a:schemeClr val="tx1"/>
                </a:solidFill>
              </a:rPr>
              <a:t>Lecteur DVD</a:t>
            </a:r>
            <a:endParaRPr lang="fr-FR" sz="2000" b="1" dirty="0">
              <a:solidFill>
                <a:schemeClr val="tx1"/>
              </a:solidFill>
            </a:endParaRPr>
          </a:p>
        </p:txBody>
      </p:sp>
      <p:sp>
        <p:nvSpPr>
          <p:cNvPr id="12" name="Ellipse 11"/>
          <p:cNvSpPr/>
          <p:nvPr/>
        </p:nvSpPr>
        <p:spPr>
          <a:xfrm>
            <a:off x="3571868" y="5072074"/>
            <a:ext cx="2143140" cy="785818"/>
          </a:xfrm>
          <a:prstGeom prst="ellips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solidFill>
                  <a:schemeClr val="tx1"/>
                </a:solidFill>
              </a:rPr>
              <a:t>Disque dur</a:t>
            </a:r>
            <a:endParaRPr lang="fr-FR" sz="2000" b="1" dirty="0">
              <a:solidFill>
                <a:schemeClr val="tx1"/>
              </a:solidFill>
            </a:endParaRPr>
          </a:p>
        </p:txBody>
      </p:sp>
      <p:sp>
        <p:nvSpPr>
          <p:cNvPr id="13" name="Text Box 25"/>
          <p:cNvSpPr txBox="1">
            <a:spLocks noChangeArrowheads="1"/>
          </p:cNvSpPr>
          <p:nvPr/>
        </p:nvSpPr>
        <p:spPr bwMode="auto">
          <a:xfrm>
            <a:off x="468313" y="785794"/>
            <a:ext cx="7416800" cy="400110"/>
          </a:xfrm>
          <a:prstGeom prst="rect">
            <a:avLst/>
          </a:prstGeom>
          <a:noFill/>
          <a:ln w="9525">
            <a:noFill/>
            <a:miter lim="800000"/>
            <a:headEnd/>
            <a:tailEnd/>
          </a:ln>
        </p:spPr>
        <p:txBody>
          <a:bodyPr>
            <a:spAutoFit/>
          </a:bodyPr>
          <a:lstStyle/>
          <a:p>
            <a:pPr>
              <a:spcBef>
                <a:spcPct val="50000"/>
              </a:spcBef>
            </a:pPr>
            <a:r>
              <a:rPr lang="fr-FR" sz="2000" b="1" dirty="0"/>
              <a:t>Exemples des </a:t>
            </a:r>
            <a:r>
              <a:rPr lang="fr-FR" sz="2000" b="1" dirty="0" smtClean="0"/>
              <a:t>Ressources </a:t>
            </a:r>
            <a:r>
              <a:rPr lang="fr-FR" sz="2000" b="1" dirty="0"/>
              <a:t>dans un </a:t>
            </a:r>
            <a:r>
              <a:rPr lang="fr-FR" sz="2000" b="1" dirty="0" smtClean="0"/>
              <a:t>Réseau </a:t>
            </a:r>
            <a:r>
              <a:rPr lang="fr-FR" sz="2000" b="1" dirty="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heckerboard(across)">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fill="hold"/>
                                        <p:tgtEl>
                                          <p:spTgt spid="8"/>
                                        </p:tgtEl>
                                        <p:attrNameLst>
                                          <p:attrName>ppt_x</p:attrName>
                                        </p:attrNameLst>
                                      </p:cBhvr>
                                      <p:tavLst>
                                        <p:tav tm="0">
                                          <p:val>
                                            <p:strVal val="#ppt_x"/>
                                          </p:val>
                                        </p:tav>
                                        <p:tav tm="100000">
                                          <p:val>
                                            <p:strVal val="#ppt_x"/>
                                          </p:val>
                                        </p:tav>
                                      </p:tavLst>
                                    </p:anim>
                                    <p:anim calcmode="lin" valueType="num">
                                      <p:cBhvr additive="base">
                                        <p:cTn id="17" dur="500" fill="hold"/>
                                        <p:tgtEl>
                                          <p:spTgt spid="8"/>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ppt_x"/>
                                          </p:val>
                                        </p:tav>
                                        <p:tav tm="100000">
                                          <p:val>
                                            <p:strVal val="#ppt_x"/>
                                          </p:val>
                                        </p:tav>
                                      </p:tavLst>
                                    </p:anim>
                                    <p:anim calcmode="lin" valueType="num">
                                      <p:cBhvr additive="base">
                                        <p:cTn id="21" dur="500" fill="hold"/>
                                        <p:tgtEl>
                                          <p:spTgt spid="7"/>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ppt_x"/>
                                          </p:val>
                                        </p:tav>
                                        <p:tav tm="100000">
                                          <p:val>
                                            <p:strVal val="#ppt_x"/>
                                          </p:val>
                                        </p:tav>
                                      </p:tavLst>
                                    </p:anim>
                                    <p:anim calcmode="lin" valueType="num">
                                      <p:cBhvr additive="base">
                                        <p:cTn id="25" dur="500" fill="hold"/>
                                        <p:tgtEl>
                                          <p:spTgt spid="6"/>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additive="base">
                                        <p:cTn id="28" dur="500" fill="hold"/>
                                        <p:tgtEl>
                                          <p:spTgt spid="4"/>
                                        </p:tgtEl>
                                        <p:attrNameLst>
                                          <p:attrName>ppt_x</p:attrName>
                                        </p:attrNameLst>
                                      </p:cBhvr>
                                      <p:tavLst>
                                        <p:tav tm="0">
                                          <p:val>
                                            <p:strVal val="#ppt_x"/>
                                          </p:val>
                                        </p:tav>
                                        <p:tav tm="100000">
                                          <p:val>
                                            <p:strVal val="#ppt_x"/>
                                          </p:val>
                                        </p:tav>
                                      </p:tavLst>
                                    </p:anim>
                                    <p:anim calcmode="lin" valueType="num">
                                      <p:cBhvr additive="base">
                                        <p:cTn id="2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additive="base">
                                        <p:cTn id="34" dur="500" fill="hold"/>
                                        <p:tgtEl>
                                          <p:spTgt spid="10"/>
                                        </p:tgtEl>
                                        <p:attrNameLst>
                                          <p:attrName>ppt_x</p:attrName>
                                        </p:attrNameLst>
                                      </p:cBhvr>
                                      <p:tavLst>
                                        <p:tav tm="0">
                                          <p:val>
                                            <p:strVal val="#ppt_x"/>
                                          </p:val>
                                        </p:tav>
                                        <p:tav tm="100000">
                                          <p:val>
                                            <p:strVal val="#ppt_x"/>
                                          </p:val>
                                        </p:tav>
                                      </p:tavLst>
                                    </p:anim>
                                    <p:anim calcmode="lin" valueType="num">
                                      <p:cBhvr additive="base">
                                        <p:cTn id="3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additive="base">
                                        <p:cTn id="40" dur="500" fill="hold"/>
                                        <p:tgtEl>
                                          <p:spTgt spid="11"/>
                                        </p:tgtEl>
                                        <p:attrNameLst>
                                          <p:attrName>ppt_x</p:attrName>
                                        </p:attrNameLst>
                                      </p:cBhvr>
                                      <p:tavLst>
                                        <p:tav tm="0">
                                          <p:val>
                                            <p:strVal val="#ppt_x"/>
                                          </p:val>
                                        </p:tav>
                                        <p:tav tm="100000">
                                          <p:val>
                                            <p:strVal val="#ppt_x"/>
                                          </p:val>
                                        </p:tav>
                                      </p:tavLst>
                                    </p:anim>
                                    <p:anim calcmode="lin" valueType="num">
                                      <p:cBhvr additive="base">
                                        <p:cTn id="41"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additive="base">
                                        <p:cTn id="52" dur="500" fill="hold"/>
                                        <p:tgtEl>
                                          <p:spTgt spid="9"/>
                                        </p:tgtEl>
                                        <p:attrNameLst>
                                          <p:attrName>ppt_x</p:attrName>
                                        </p:attrNameLst>
                                      </p:cBhvr>
                                      <p:tavLst>
                                        <p:tav tm="0">
                                          <p:val>
                                            <p:strVal val="#ppt_x"/>
                                          </p:val>
                                        </p:tav>
                                        <p:tav tm="100000">
                                          <p:val>
                                            <p:strVal val="#ppt_x"/>
                                          </p:val>
                                        </p:tav>
                                      </p:tavLst>
                                    </p:anim>
                                    <p:anim calcmode="lin" valueType="num">
                                      <p:cBhvr additive="base">
                                        <p:cTn id="5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7" grpId="0" animBg="1"/>
      <p:bldP spid="8" grpId="0" animBg="1"/>
      <p:bldP spid="9" grpId="0" animBg="1"/>
      <p:bldP spid="10" grpId="0" animBg="1"/>
      <p:bldP spid="11" grpId="0" animBg="1"/>
      <p:bldP spid="12" grpId="0" animBg="1"/>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650905" y="1643050"/>
            <a:ext cx="8135937" cy="4154984"/>
          </a:xfrm>
          <a:prstGeom prst="rect">
            <a:avLst/>
          </a:prstGeom>
          <a:noFill/>
          <a:ln w="9525">
            <a:noFill/>
            <a:miter lim="800000"/>
            <a:headEnd/>
            <a:tailEnd/>
          </a:ln>
        </p:spPr>
        <p:txBody>
          <a:bodyPr wrap="square">
            <a:spAutoFit/>
          </a:bodyPr>
          <a:lstStyle/>
          <a:p>
            <a:pPr algn="just" rtl="0"/>
            <a:r>
              <a:rPr lang="fr-FR" sz="2400" b="1" dirty="0">
                <a:latin typeface="Times New Roman" pitchFamily="18" charset="0"/>
                <a:cs typeface="Times New Roman" pitchFamily="18" charset="0"/>
              </a:rPr>
              <a:t>Un </a:t>
            </a:r>
            <a:r>
              <a:rPr lang="fr-FR" sz="2400" b="1" dirty="0" smtClean="0">
                <a:latin typeface="Times New Roman" pitchFamily="18" charset="0"/>
                <a:cs typeface="Times New Roman" pitchFamily="18" charset="0"/>
              </a:rPr>
              <a:t>Réseau Informatique permet</a:t>
            </a:r>
            <a:r>
              <a:rPr lang="fr-FR" sz="2400" b="1" dirty="0">
                <a:latin typeface="Times New Roman" pitchFamily="18" charset="0"/>
                <a:cs typeface="Times New Roman" pitchFamily="18" charset="0"/>
              </a:rPr>
              <a:t> :</a:t>
            </a:r>
            <a:r>
              <a:rPr lang="fr-FR" sz="2400" dirty="0">
                <a:latin typeface="Times New Roman" pitchFamily="18" charset="0"/>
                <a:cs typeface="Times New Roman" pitchFamily="18" charset="0"/>
              </a:rPr>
              <a:t> </a:t>
            </a:r>
          </a:p>
          <a:p>
            <a:pPr algn="just" rtl="0"/>
            <a:endParaRPr lang="fr-FR" sz="2400" dirty="0">
              <a:latin typeface="Times New Roman" pitchFamily="18" charset="0"/>
              <a:cs typeface="Times New Roman" pitchFamily="18" charset="0"/>
            </a:endParaRPr>
          </a:p>
          <a:p>
            <a:pPr algn="just" rtl="0">
              <a:buFont typeface="Wingdings" pitchFamily="2" charset="2"/>
              <a:buChar char="ü"/>
            </a:pPr>
            <a:r>
              <a:rPr lang="fr-FR" sz="2400" dirty="0">
                <a:latin typeface="Times New Roman" pitchFamily="18" charset="0"/>
                <a:cs typeface="Times New Roman" pitchFamily="18" charset="0"/>
              </a:rPr>
              <a:t>Le partage des données et des ressources.</a:t>
            </a:r>
          </a:p>
          <a:p>
            <a:pPr algn="just" rtl="0">
              <a:buFont typeface="Wingdings" pitchFamily="2" charset="2"/>
              <a:buChar char="ü"/>
            </a:pPr>
            <a:endParaRPr lang="fr-FR" sz="2400" dirty="0">
              <a:latin typeface="Times New Roman" pitchFamily="18" charset="0"/>
              <a:cs typeface="Times New Roman" pitchFamily="18" charset="0"/>
            </a:endParaRPr>
          </a:p>
          <a:p>
            <a:pPr algn="just" rtl="0">
              <a:buFont typeface="Wingdings" pitchFamily="2" charset="2"/>
              <a:buChar char="ü"/>
            </a:pPr>
            <a:r>
              <a:rPr lang="fr-FR" sz="2400" dirty="0">
                <a:latin typeface="Times New Roman" pitchFamily="18" charset="0"/>
                <a:cs typeface="Times New Roman" pitchFamily="18" charset="0"/>
              </a:rPr>
              <a:t>La communication entre personnes (courrier électronique, chat, etc.).</a:t>
            </a:r>
          </a:p>
          <a:p>
            <a:pPr algn="just" rtl="0">
              <a:buFont typeface="Wingdings" pitchFamily="2" charset="2"/>
              <a:buChar char="ü"/>
            </a:pPr>
            <a:endParaRPr lang="fr-FR" sz="2400" dirty="0">
              <a:latin typeface="Times New Roman" pitchFamily="18" charset="0"/>
              <a:cs typeface="Times New Roman" pitchFamily="18" charset="0"/>
            </a:endParaRPr>
          </a:p>
          <a:p>
            <a:pPr algn="just" rtl="0">
              <a:buFont typeface="Wingdings" pitchFamily="2" charset="2"/>
              <a:buChar char="ü"/>
            </a:pPr>
            <a:r>
              <a:rPr lang="fr-FR" sz="2400" dirty="0">
                <a:latin typeface="Times New Roman" pitchFamily="18" charset="0"/>
                <a:cs typeface="Times New Roman" pitchFamily="18" charset="0"/>
              </a:rPr>
              <a:t>La communication entre machines (entre des ordinateurs industriels). </a:t>
            </a:r>
          </a:p>
          <a:p>
            <a:pPr algn="just" rtl="0">
              <a:buFont typeface="Wingdings" pitchFamily="2" charset="2"/>
              <a:buChar char="ü"/>
            </a:pPr>
            <a:endParaRPr lang="fr-FR" sz="2400" dirty="0">
              <a:latin typeface="Times New Roman" pitchFamily="18" charset="0"/>
              <a:cs typeface="Times New Roman" pitchFamily="18" charset="0"/>
            </a:endParaRPr>
          </a:p>
          <a:p>
            <a:pPr algn="just" rtl="0">
              <a:buFont typeface="Wingdings" pitchFamily="2" charset="2"/>
              <a:buChar char="ü"/>
            </a:pPr>
            <a:r>
              <a:rPr lang="fr-FR" sz="2400" dirty="0">
                <a:latin typeface="Times New Roman" pitchFamily="18" charset="0"/>
                <a:cs typeface="Times New Roman" pitchFamily="18" charset="0"/>
              </a:rPr>
              <a:t>Les jeux vidéo multi-joueurs.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strips(down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strips(downLeft)">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strips(downLeft)">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strips(downLeft)">
                                      <p:cBhvr>
                                        <p:cTn id="22" dur="500"/>
                                        <p:tgtEl>
                                          <p:spTgt spid="4">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nodeType="click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animEffect transition="in" filter="strips(downLeft)">
                                      <p:cBhvr>
                                        <p:cTn id="27"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5"/>
          <p:cNvSpPr txBox="1">
            <a:spLocks noChangeArrowheads="1"/>
          </p:cNvSpPr>
          <p:nvPr/>
        </p:nvSpPr>
        <p:spPr bwMode="auto">
          <a:xfrm>
            <a:off x="250826" y="714356"/>
            <a:ext cx="8893175" cy="1015663"/>
          </a:xfrm>
          <a:prstGeom prst="rect">
            <a:avLst/>
          </a:prstGeom>
          <a:noFill/>
          <a:ln w="9525">
            <a:noFill/>
            <a:miter lim="800000"/>
            <a:headEnd/>
            <a:tailEnd/>
          </a:ln>
        </p:spPr>
        <p:txBody>
          <a:bodyPr>
            <a:spAutoFit/>
          </a:bodyPr>
          <a:lstStyle/>
          <a:p>
            <a:pPr>
              <a:spcBef>
                <a:spcPct val="50000"/>
              </a:spcBef>
            </a:pPr>
            <a:r>
              <a:rPr lang="fr-FR" sz="2400" b="1" u="sng" dirty="0"/>
              <a:t>III / Comment fonctionne un </a:t>
            </a:r>
            <a:r>
              <a:rPr lang="fr-FR" sz="2400" b="1" u="sng" dirty="0" smtClean="0"/>
              <a:t>Réseau Informatique </a:t>
            </a:r>
            <a:r>
              <a:rPr lang="fr-FR" sz="2400" b="1" u="sng" dirty="0"/>
              <a:t>?</a:t>
            </a:r>
          </a:p>
          <a:p>
            <a:pPr>
              <a:spcBef>
                <a:spcPct val="50000"/>
              </a:spcBef>
            </a:pPr>
            <a:endParaRPr lang="fr-FR" sz="2400" b="1" u="sng" dirty="0"/>
          </a:p>
        </p:txBody>
      </p:sp>
      <p:sp>
        <p:nvSpPr>
          <p:cNvPr id="4" name="Text Box 6"/>
          <p:cNvSpPr txBox="1">
            <a:spLocks noChangeArrowheads="1"/>
          </p:cNvSpPr>
          <p:nvPr/>
        </p:nvSpPr>
        <p:spPr bwMode="auto">
          <a:xfrm>
            <a:off x="435003" y="1752889"/>
            <a:ext cx="8351839" cy="461665"/>
          </a:xfrm>
          <a:prstGeom prst="rect">
            <a:avLst/>
          </a:prstGeom>
          <a:noFill/>
          <a:ln w="9525">
            <a:noFill/>
            <a:miter lim="800000"/>
            <a:headEnd/>
            <a:tailEnd/>
          </a:ln>
        </p:spPr>
        <p:txBody>
          <a:bodyPr>
            <a:spAutoFit/>
          </a:bodyPr>
          <a:lstStyle/>
          <a:p>
            <a:pPr>
              <a:spcBef>
                <a:spcPct val="50000"/>
              </a:spcBef>
            </a:pPr>
            <a:r>
              <a:rPr lang="fr-FR" sz="2400" dirty="0" smtClean="0">
                <a:latin typeface="Times New Roman" pitchFamily="18" charset="0"/>
                <a:cs typeface="Times New Roman" pitchFamily="18" charset="0"/>
              </a:rPr>
              <a:t>III.1 </a:t>
            </a:r>
            <a:r>
              <a:rPr lang="fr-FR" sz="2400" dirty="0">
                <a:latin typeface="Times New Roman" pitchFamily="18" charset="0"/>
                <a:cs typeface="Times New Roman" pitchFamily="18" charset="0"/>
              </a:rPr>
              <a:t>/ Principe de transmission de données dans </a:t>
            </a:r>
            <a:r>
              <a:rPr lang="fr-FR" sz="2400" dirty="0" smtClean="0">
                <a:latin typeface="Times New Roman" pitchFamily="18" charset="0"/>
                <a:cs typeface="Times New Roman" pitchFamily="18" charset="0"/>
              </a:rPr>
              <a:t>un Réseau </a:t>
            </a:r>
            <a:r>
              <a:rPr lang="fr-FR" sz="2400" dirty="0">
                <a:latin typeface="Times New Roman" pitchFamily="18" charset="0"/>
                <a:cs typeface="Times New Roman" pitchFamily="18" charset="0"/>
              </a:rPr>
              <a:t>:</a:t>
            </a:r>
          </a:p>
        </p:txBody>
      </p:sp>
      <p:sp>
        <p:nvSpPr>
          <p:cNvPr id="5" name="Text Box 30"/>
          <p:cNvSpPr txBox="1">
            <a:spLocks noChangeArrowheads="1"/>
          </p:cNvSpPr>
          <p:nvPr/>
        </p:nvSpPr>
        <p:spPr bwMode="auto">
          <a:xfrm>
            <a:off x="1692276" y="5578475"/>
            <a:ext cx="1223963" cy="369332"/>
          </a:xfrm>
          <a:prstGeom prst="rect">
            <a:avLst/>
          </a:prstGeom>
          <a:noFill/>
          <a:ln w="9525">
            <a:noFill/>
            <a:miter lim="800000"/>
            <a:headEnd/>
            <a:tailEnd/>
          </a:ln>
        </p:spPr>
        <p:txBody>
          <a:bodyPr>
            <a:spAutoFit/>
          </a:bodyPr>
          <a:lstStyle/>
          <a:p>
            <a:pPr>
              <a:spcBef>
                <a:spcPct val="50000"/>
              </a:spcBef>
            </a:pPr>
            <a:endParaRPr lang="en-US" dirty="0"/>
          </a:p>
        </p:txBody>
      </p:sp>
      <p:sp>
        <p:nvSpPr>
          <p:cNvPr id="6" name="Text Box 34"/>
          <p:cNvSpPr txBox="1">
            <a:spLocks noChangeArrowheads="1"/>
          </p:cNvSpPr>
          <p:nvPr/>
        </p:nvSpPr>
        <p:spPr bwMode="auto">
          <a:xfrm>
            <a:off x="571472" y="4107942"/>
            <a:ext cx="8064500" cy="1785104"/>
          </a:xfrm>
          <a:prstGeom prst="rect">
            <a:avLst/>
          </a:prstGeom>
          <a:noFill/>
          <a:ln w="9525">
            <a:noFill/>
            <a:miter lim="800000"/>
            <a:headEnd/>
            <a:tailEnd/>
          </a:ln>
        </p:spPr>
        <p:txBody>
          <a:bodyPr wrap="square">
            <a:spAutoFit/>
          </a:bodyPr>
          <a:lstStyle/>
          <a:p>
            <a:pPr algn="just" rtl="0">
              <a:spcBef>
                <a:spcPct val="50000"/>
              </a:spcBef>
              <a:buFont typeface="Wingdings" pitchFamily="2" charset="2"/>
              <a:buChar char="ü"/>
            </a:pPr>
            <a:r>
              <a:rPr lang="fr-FR" sz="2200" dirty="0" smtClean="0"/>
              <a:t>  </a:t>
            </a:r>
            <a:r>
              <a:rPr lang="fr-FR" sz="2200" dirty="0" smtClean="0">
                <a:latin typeface="Times New Roman" pitchFamily="18" charset="0"/>
                <a:cs typeface="Times New Roman" pitchFamily="18" charset="0"/>
              </a:rPr>
              <a:t>Émetteur  : </a:t>
            </a:r>
            <a:r>
              <a:rPr lang="fr-FR" sz="2200" dirty="0">
                <a:latin typeface="Times New Roman" pitchFamily="18" charset="0"/>
                <a:cs typeface="Times New Roman" pitchFamily="18" charset="0"/>
              </a:rPr>
              <a:t>qui permet de transmettre les données sur un </a:t>
            </a:r>
            <a:r>
              <a:rPr lang="fr-FR" sz="2200" dirty="0" smtClean="0">
                <a:latin typeface="Times New Roman" pitchFamily="18" charset="0"/>
                <a:cs typeface="Times New Roman" pitchFamily="18" charset="0"/>
              </a:rPr>
              <a:t>Réseau</a:t>
            </a:r>
            <a:r>
              <a:rPr lang="fr-FR" sz="2200" dirty="0">
                <a:latin typeface="Times New Roman" pitchFamily="18" charset="0"/>
                <a:cs typeface="Times New Roman" pitchFamily="18" charset="0"/>
              </a:rPr>
              <a:t>.</a:t>
            </a:r>
          </a:p>
          <a:p>
            <a:pPr algn="just" rtl="0">
              <a:spcBef>
                <a:spcPct val="50000"/>
              </a:spcBef>
              <a:buFont typeface="Wingdings" pitchFamily="2" charset="2"/>
              <a:buChar char="ü"/>
            </a:pPr>
            <a:r>
              <a:rPr lang="fr-FR" sz="2200" dirty="0">
                <a:latin typeface="Times New Roman" pitchFamily="18" charset="0"/>
                <a:cs typeface="Times New Roman" pitchFamily="18" charset="0"/>
              </a:rPr>
              <a:t> </a:t>
            </a:r>
            <a:r>
              <a:rPr lang="fr-FR" sz="2200" dirty="0" smtClean="0">
                <a:latin typeface="Times New Roman" pitchFamily="18" charset="0"/>
                <a:cs typeface="Times New Roman" pitchFamily="18" charset="0"/>
              </a:rPr>
              <a:t> Récepteur </a:t>
            </a:r>
            <a:r>
              <a:rPr lang="fr-FR" sz="2200" dirty="0">
                <a:latin typeface="Times New Roman" pitchFamily="18" charset="0"/>
                <a:cs typeface="Times New Roman" pitchFamily="18" charset="0"/>
              </a:rPr>
              <a:t>: qui permet la réception des données.</a:t>
            </a:r>
          </a:p>
          <a:p>
            <a:pPr algn="just">
              <a:spcBef>
                <a:spcPct val="50000"/>
              </a:spcBef>
              <a:buFont typeface="Wingdings" pitchFamily="2" charset="2"/>
              <a:buChar char="ü"/>
            </a:pPr>
            <a:r>
              <a:rPr lang="fr-FR" sz="2200" dirty="0">
                <a:latin typeface="Times New Roman" pitchFamily="18" charset="0"/>
                <a:cs typeface="Times New Roman" pitchFamily="18" charset="0"/>
              </a:rPr>
              <a:t> Canal de transmission (Support de communication) : un support </a:t>
            </a:r>
            <a:r>
              <a:rPr lang="fr-FR" sz="2200" dirty="0" smtClean="0">
                <a:latin typeface="Times New Roman" pitchFamily="18" charset="0"/>
                <a:cs typeface="Times New Roman" pitchFamily="18" charset="0"/>
              </a:rPr>
              <a:t>      physique  sur  lequel  les données sont transmettes .</a:t>
            </a:r>
            <a:endParaRPr lang="fr-FR" sz="2200" dirty="0">
              <a:latin typeface="Times New Roman" pitchFamily="18" charset="0"/>
              <a:cs typeface="Times New Roman" pitchFamily="18" charset="0"/>
            </a:endParaRPr>
          </a:p>
        </p:txBody>
      </p:sp>
      <p:sp>
        <p:nvSpPr>
          <p:cNvPr id="8" name="_s1028"/>
          <p:cNvSpPr>
            <a:spLocks noChangeArrowheads="1"/>
          </p:cNvSpPr>
          <p:nvPr/>
        </p:nvSpPr>
        <p:spPr bwMode="auto">
          <a:xfrm>
            <a:off x="571472" y="2428868"/>
            <a:ext cx="8072494" cy="1428760"/>
          </a:xfrm>
          <a:prstGeom prst="roundRect">
            <a:avLst>
              <a:gd name="adj" fmla="val 16667"/>
            </a:avLst>
          </a:prstGeom>
          <a:ln>
            <a:headEnd/>
            <a:tailEnd/>
          </a:ln>
        </p:spPr>
        <p:style>
          <a:lnRef idx="0">
            <a:schemeClr val="accent3"/>
          </a:lnRef>
          <a:fillRef idx="3">
            <a:schemeClr val="accent3"/>
          </a:fillRef>
          <a:effectRef idx="3">
            <a:schemeClr val="accent3"/>
          </a:effectRef>
          <a:fontRef idx="minor">
            <a:schemeClr val="lt1"/>
          </a:fontRef>
        </p:style>
        <p:txBody>
          <a:bodyPr wrap="none" lIns="0" tIns="0" rIns="0" bIns="0" anchor="ctr"/>
          <a:lstStyle/>
          <a:p>
            <a:r>
              <a:rPr lang="fr-FR" sz="2400" dirty="0" smtClean="0">
                <a:solidFill>
                  <a:schemeClr val="tx1"/>
                </a:solidFill>
              </a:rPr>
              <a:t>La communication à travers un Réseau Informatique  peut</a:t>
            </a:r>
          </a:p>
          <a:p>
            <a:r>
              <a:rPr lang="fr-FR" sz="2400" dirty="0" smtClean="0">
                <a:solidFill>
                  <a:schemeClr val="tx1"/>
                </a:solidFill>
              </a:rPr>
              <a:t> être décrite  comme  étant le processus de transmission </a:t>
            </a:r>
          </a:p>
          <a:p>
            <a:r>
              <a:rPr lang="fr-FR" sz="2400" dirty="0" smtClean="0">
                <a:solidFill>
                  <a:schemeClr val="tx1"/>
                </a:solidFill>
              </a:rPr>
              <a:t>de message entre les personnes.</a:t>
            </a:r>
            <a:endParaRPr lang="fr-FR" sz="24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strips(down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80">
                                          <p:stCondLst>
                                            <p:cond delay="0"/>
                                          </p:stCondLst>
                                        </p:cTn>
                                        <p:tgtEl>
                                          <p:spTgt spid="8"/>
                                        </p:tgtEl>
                                      </p:cBhvr>
                                    </p:animEffect>
                                    <p:anim calcmode="lin" valueType="num">
                                      <p:cBhvr>
                                        <p:cTn id="1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3" dur="26">
                                          <p:stCondLst>
                                            <p:cond delay="650"/>
                                          </p:stCondLst>
                                        </p:cTn>
                                        <p:tgtEl>
                                          <p:spTgt spid="8"/>
                                        </p:tgtEl>
                                      </p:cBhvr>
                                      <p:to x="100000" y="60000"/>
                                    </p:animScale>
                                    <p:animScale>
                                      <p:cBhvr>
                                        <p:cTn id="24" dur="166" decel="50000">
                                          <p:stCondLst>
                                            <p:cond delay="676"/>
                                          </p:stCondLst>
                                        </p:cTn>
                                        <p:tgtEl>
                                          <p:spTgt spid="8"/>
                                        </p:tgtEl>
                                      </p:cBhvr>
                                      <p:to x="100000" y="100000"/>
                                    </p:animScale>
                                    <p:animScale>
                                      <p:cBhvr>
                                        <p:cTn id="25" dur="26">
                                          <p:stCondLst>
                                            <p:cond delay="1312"/>
                                          </p:stCondLst>
                                        </p:cTn>
                                        <p:tgtEl>
                                          <p:spTgt spid="8"/>
                                        </p:tgtEl>
                                      </p:cBhvr>
                                      <p:to x="100000" y="80000"/>
                                    </p:animScale>
                                    <p:animScale>
                                      <p:cBhvr>
                                        <p:cTn id="26" dur="166" decel="50000">
                                          <p:stCondLst>
                                            <p:cond delay="1338"/>
                                          </p:stCondLst>
                                        </p:cTn>
                                        <p:tgtEl>
                                          <p:spTgt spid="8"/>
                                        </p:tgtEl>
                                      </p:cBhvr>
                                      <p:to x="100000" y="100000"/>
                                    </p:animScale>
                                    <p:animScale>
                                      <p:cBhvr>
                                        <p:cTn id="27" dur="26">
                                          <p:stCondLst>
                                            <p:cond delay="1642"/>
                                          </p:stCondLst>
                                        </p:cTn>
                                        <p:tgtEl>
                                          <p:spTgt spid="8"/>
                                        </p:tgtEl>
                                      </p:cBhvr>
                                      <p:to x="100000" y="90000"/>
                                    </p:animScale>
                                    <p:animScale>
                                      <p:cBhvr>
                                        <p:cTn id="28" dur="166" decel="50000">
                                          <p:stCondLst>
                                            <p:cond delay="1668"/>
                                          </p:stCondLst>
                                        </p:cTn>
                                        <p:tgtEl>
                                          <p:spTgt spid="8"/>
                                        </p:tgtEl>
                                      </p:cBhvr>
                                      <p:to x="100000" y="100000"/>
                                    </p:animScale>
                                    <p:animScale>
                                      <p:cBhvr>
                                        <p:cTn id="29" dur="26">
                                          <p:stCondLst>
                                            <p:cond delay="1808"/>
                                          </p:stCondLst>
                                        </p:cTn>
                                        <p:tgtEl>
                                          <p:spTgt spid="8"/>
                                        </p:tgtEl>
                                      </p:cBhvr>
                                      <p:to x="100000" y="95000"/>
                                    </p:animScale>
                                    <p:animScale>
                                      <p:cBhvr>
                                        <p:cTn id="30" dur="166" decel="50000">
                                          <p:stCondLst>
                                            <p:cond delay="1834"/>
                                          </p:stCondLst>
                                        </p:cTn>
                                        <p:tgtEl>
                                          <p:spTgt spid="8"/>
                                        </p:tgtEl>
                                      </p:cBhvr>
                                      <p:to x="100000" y="100000"/>
                                    </p:animScale>
                                  </p:childTnLst>
                                </p:cTn>
                              </p:par>
                            </p:childTnLst>
                          </p:cTn>
                        </p:par>
                      </p:childTnLst>
                    </p:cTn>
                  </p:par>
                  <p:par>
                    <p:cTn id="31" fill="hold">
                      <p:stCondLst>
                        <p:cond delay="indefinite"/>
                      </p:stCondLst>
                      <p:childTnLst>
                        <p:par>
                          <p:cTn id="32" fill="hold">
                            <p:stCondLst>
                              <p:cond delay="0"/>
                            </p:stCondLst>
                            <p:childTnLst>
                              <p:par>
                                <p:cTn id="33" presetID="18" presetClass="entr" presetSubtype="12" fill="hold" nodeType="clickEffect">
                                  <p:stCondLst>
                                    <p:cond delay="0"/>
                                  </p:stCondLst>
                                  <p:childTnLst>
                                    <p:set>
                                      <p:cBhvr>
                                        <p:cTn id="34" dur="1" fill="hold">
                                          <p:stCondLst>
                                            <p:cond delay="0"/>
                                          </p:stCondLst>
                                        </p:cTn>
                                        <p:tgtEl>
                                          <p:spTgt spid="6">
                                            <p:txEl>
                                              <p:pRg st="0" end="0"/>
                                            </p:txEl>
                                          </p:spTgt>
                                        </p:tgtEl>
                                        <p:attrNameLst>
                                          <p:attrName>style.visibility</p:attrName>
                                        </p:attrNameLst>
                                      </p:cBhvr>
                                      <p:to>
                                        <p:strVal val="visible"/>
                                      </p:to>
                                    </p:set>
                                    <p:animEffect transition="in" filter="strips(downLeft)">
                                      <p:cBhvr>
                                        <p:cTn id="35" dur="500"/>
                                        <p:tgtEl>
                                          <p:spTgt spid="6">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8" presetClass="entr" presetSubtype="12" fill="hold" nodeType="clickEffect">
                                  <p:stCondLst>
                                    <p:cond delay="0"/>
                                  </p:stCondLst>
                                  <p:childTnLst>
                                    <p:set>
                                      <p:cBhvr>
                                        <p:cTn id="39" dur="1" fill="hold">
                                          <p:stCondLst>
                                            <p:cond delay="0"/>
                                          </p:stCondLst>
                                        </p:cTn>
                                        <p:tgtEl>
                                          <p:spTgt spid="6">
                                            <p:txEl>
                                              <p:pRg st="1" end="1"/>
                                            </p:txEl>
                                          </p:spTgt>
                                        </p:tgtEl>
                                        <p:attrNameLst>
                                          <p:attrName>style.visibility</p:attrName>
                                        </p:attrNameLst>
                                      </p:cBhvr>
                                      <p:to>
                                        <p:strVal val="visible"/>
                                      </p:to>
                                    </p:set>
                                    <p:animEffect transition="in" filter="strips(downLeft)">
                                      <p:cBhvr>
                                        <p:cTn id="40" dur="500"/>
                                        <p:tgtEl>
                                          <p:spTgt spid="6">
                                            <p:txEl>
                                              <p:pRg st="1" end="1"/>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8" presetClass="entr" presetSubtype="12" fill="hold" nodeType="clickEffect">
                                  <p:stCondLst>
                                    <p:cond delay="0"/>
                                  </p:stCondLst>
                                  <p:childTnLst>
                                    <p:set>
                                      <p:cBhvr>
                                        <p:cTn id="44" dur="1" fill="hold">
                                          <p:stCondLst>
                                            <p:cond delay="0"/>
                                          </p:stCondLst>
                                        </p:cTn>
                                        <p:tgtEl>
                                          <p:spTgt spid="6">
                                            <p:txEl>
                                              <p:pRg st="2" end="2"/>
                                            </p:txEl>
                                          </p:spTgt>
                                        </p:tgtEl>
                                        <p:attrNameLst>
                                          <p:attrName>style.visibility</p:attrName>
                                        </p:attrNameLst>
                                      </p:cBhvr>
                                      <p:to>
                                        <p:strVal val="visible"/>
                                      </p:to>
                                    </p:set>
                                    <p:animEffect transition="in" filter="strips(downLeft)">
                                      <p:cBhvr>
                                        <p:cTn id="45"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ChangeArrowheads="1"/>
          </p:cNvSpPr>
          <p:nvPr/>
        </p:nvSpPr>
        <p:spPr bwMode="auto">
          <a:xfrm>
            <a:off x="323851" y="3644902"/>
            <a:ext cx="1439863" cy="433388"/>
          </a:xfrm>
          <a:prstGeom prst="rect">
            <a:avLst/>
          </a:prstGeom>
          <a:solidFill>
            <a:srgbClr val="008000"/>
          </a:solidFill>
          <a:ln w="9525">
            <a:solidFill>
              <a:schemeClr val="tx1"/>
            </a:solidFill>
            <a:miter lim="800000"/>
            <a:headEnd/>
            <a:tailEnd/>
          </a:ln>
        </p:spPr>
        <p:txBody>
          <a:bodyPr wrap="none" anchor="ctr"/>
          <a:lstStyle/>
          <a:p>
            <a:pPr algn="ctr"/>
            <a:r>
              <a:rPr lang="fr-FR" b="1" dirty="0"/>
              <a:t>Emetteur</a:t>
            </a:r>
          </a:p>
        </p:txBody>
      </p:sp>
      <p:sp>
        <p:nvSpPr>
          <p:cNvPr id="5" name="Rectangle 9"/>
          <p:cNvSpPr>
            <a:spLocks noChangeArrowheads="1"/>
          </p:cNvSpPr>
          <p:nvPr/>
        </p:nvSpPr>
        <p:spPr bwMode="auto">
          <a:xfrm>
            <a:off x="7091364" y="3644902"/>
            <a:ext cx="1439863" cy="433388"/>
          </a:xfrm>
          <a:prstGeom prst="rect">
            <a:avLst/>
          </a:prstGeom>
          <a:solidFill>
            <a:srgbClr val="008000"/>
          </a:solidFill>
          <a:ln w="9525">
            <a:solidFill>
              <a:schemeClr val="tx1"/>
            </a:solidFill>
            <a:miter lim="800000"/>
            <a:headEnd/>
            <a:tailEnd/>
          </a:ln>
        </p:spPr>
        <p:txBody>
          <a:bodyPr wrap="none" anchor="ctr"/>
          <a:lstStyle/>
          <a:p>
            <a:pPr algn="ctr"/>
            <a:r>
              <a:rPr lang="fr-FR" b="1" dirty="0"/>
              <a:t>Récepteur</a:t>
            </a:r>
          </a:p>
        </p:txBody>
      </p:sp>
      <p:sp>
        <p:nvSpPr>
          <p:cNvPr id="6" name="Text Box 16"/>
          <p:cNvSpPr txBox="1">
            <a:spLocks noChangeArrowheads="1"/>
          </p:cNvSpPr>
          <p:nvPr/>
        </p:nvSpPr>
        <p:spPr bwMode="auto">
          <a:xfrm>
            <a:off x="3214678" y="2571744"/>
            <a:ext cx="2643206" cy="1200329"/>
          </a:xfrm>
          <a:prstGeom prst="rect">
            <a:avLst/>
          </a:prstGeom>
          <a:noFill/>
          <a:ln w="9525">
            <a:noFill/>
            <a:miter lim="800000"/>
            <a:headEnd/>
            <a:tailEnd/>
          </a:ln>
        </p:spPr>
        <p:txBody>
          <a:bodyPr wrap="square">
            <a:spAutoFit/>
          </a:bodyPr>
          <a:lstStyle/>
          <a:p>
            <a:pPr algn="ctr">
              <a:spcBef>
                <a:spcPct val="50000"/>
              </a:spcBef>
            </a:pPr>
            <a:r>
              <a:rPr lang="fr-FR" sz="1600" b="1" dirty="0"/>
              <a:t>Support de </a:t>
            </a:r>
            <a:r>
              <a:rPr lang="fr-FR" sz="1600" b="1" dirty="0" smtClean="0"/>
              <a:t>communication ou Canal de transmission</a:t>
            </a:r>
          </a:p>
          <a:p>
            <a:pPr algn="ctr">
              <a:spcBef>
                <a:spcPct val="50000"/>
              </a:spcBef>
            </a:pPr>
            <a:r>
              <a:rPr lang="fr-FR" sz="1600" b="1" dirty="0" smtClean="0"/>
              <a:t> </a:t>
            </a:r>
            <a:endParaRPr lang="fr-FR" sz="1600" b="1" dirty="0"/>
          </a:p>
        </p:txBody>
      </p:sp>
      <p:pic>
        <p:nvPicPr>
          <p:cNvPr id="7" name="Picture 18" descr="PC-bureau"/>
          <p:cNvPicPr>
            <a:picLocks noChangeAspect="1" noChangeArrowheads="1"/>
          </p:cNvPicPr>
          <p:nvPr/>
        </p:nvPicPr>
        <p:blipFill>
          <a:blip r:embed="rId2" cstate="print"/>
          <a:srcRect/>
          <a:stretch>
            <a:fillRect/>
          </a:stretch>
        </p:blipFill>
        <p:spPr bwMode="auto">
          <a:xfrm>
            <a:off x="250826" y="1916114"/>
            <a:ext cx="1619250" cy="1343025"/>
          </a:xfrm>
          <a:prstGeom prst="rect">
            <a:avLst/>
          </a:prstGeom>
          <a:noFill/>
          <a:ln w="9525">
            <a:noFill/>
            <a:miter lim="800000"/>
            <a:headEnd/>
            <a:tailEnd/>
          </a:ln>
        </p:spPr>
      </p:pic>
      <p:pic>
        <p:nvPicPr>
          <p:cNvPr id="8" name="Picture 19" descr="pc4"/>
          <p:cNvPicPr>
            <a:picLocks noChangeAspect="1" noChangeArrowheads="1"/>
          </p:cNvPicPr>
          <p:nvPr/>
        </p:nvPicPr>
        <p:blipFill>
          <a:blip r:embed="rId3" cstate="print"/>
          <a:srcRect/>
          <a:stretch>
            <a:fillRect/>
          </a:stretch>
        </p:blipFill>
        <p:spPr bwMode="auto">
          <a:xfrm>
            <a:off x="6659564" y="1989139"/>
            <a:ext cx="2016125" cy="1397000"/>
          </a:xfrm>
          <a:prstGeom prst="rect">
            <a:avLst/>
          </a:prstGeom>
          <a:noFill/>
          <a:ln w="9525">
            <a:noFill/>
            <a:miter lim="800000"/>
            <a:headEnd/>
            <a:tailEnd/>
          </a:ln>
        </p:spPr>
      </p:pic>
      <p:sp>
        <p:nvSpPr>
          <p:cNvPr id="9" name="Line 20"/>
          <p:cNvSpPr>
            <a:spLocks noChangeShapeType="1"/>
          </p:cNvSpPr>
          <p:nvPr/>
        </p:nvSpPr>
        <p:spPr bwMode="auto">
          <a:xfrm>
            <a:off x="1763714" y="3860802"/>
            <a:ext cx="5329238" cy="0"/>
          </a:xfrm>
          <a:prstGeom prst="line">
            <a:avLst/>
          </a:prstGeom>
          <a:noFill/>
          <a:ln w="57150">
            <a:solidFill>
              <a:srgbClr val="008000"/>
            </a:solidFill>
            <a:round/>
            <a:headEnd/>
            <a:tailEnd type="triangle" w="med" len="med"/>
          </a:ln>
        </p:spPr>
        <p:txBody>
          <a:bodyPr/>
          <a:lstStyle/>
          <a:p>
            <a:endParaRPr lang="fr-FR"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5"/>
          <p:cNvSpPr txBox="1">
            <a:spLocks noChangeArrowheads="1"/>
          </p:cNvSpPr>
          <p:nvPr/>
        </p:nvSpPr>
        <p:spPr bwMode="auto">
          <a:xfrm>
            <a:off x="323850" y="773652"/>
            <a:ext cx="8351839" cy="461665"/>
          </a:xfrm>
          <a:prstGeom prst="rect">
            <a:avLst/>
          </a:prstGeom>
          <a:noFill/>
          <a:ln w="9525">
            <a:noFill/>
            <a:miter lim="800000"/>
            <a:headEnd/>
            <a:tailEnd/>
          </a:ln>
        </p:spPr>
        <p:txBody>
          <a:bodyPr>
            <a:spAutoFit/>
          </a:bodyPr>
          <a:lstStyle/>
          <a:p>
            <a:pPr>
              <a:spcBef>
                <a:spcPct val="50000"/>
              </a:spcBef>
            </a:pPr>
            <a:r>
              <a:rPr lang="fr-FR" sz="2400" dirty="0"/>
              <a:t>III.2 / Modes de transmission :</a:t>
            </a:r>
          </a:p>
        </p:txBody>
      </p:sp>
      <p:sp>
        <p:nvSpPr>
          <p:cNvPr id="4" name="Rectangle 6"/>
          <p:cNvSpPr>
            <a:spLocks noChangeArrowheads="1"/>
          </p:cNvSpPr>
          <p:nvPr/>
        </p:nvSpPr>
        <p:spPr bwMode="auto">
          <a:xfrm>
            <a:off x="538165" y="1928802"/>
            <a:ext cx="8391553" cy="3416320"/>
          </a:xfrm>
          <a:prstGeom prst="rect">
            <a:avLst/>
          </a:prstGeom>
          <a:noFill/>
          <a:ln w="9525">
            <a:noFill/>
            <a:miter lim="800000"/>
            <a:headEnd/>
            <a:tailEnd/>
          </a:ln>
        </p:spPr>
        <p:txBody>
          <a:bodyPr wrap="square">
            <a:spAutoFit/>
          </a:bodyPr>
          <a:lstStyle/>
          <a:p>
            <a:endParaRPr lang="fr-FR" sz="2400" dirty="0">
              <a:latin typeface="Times New Roman" pitchFamily="18" charset="0"/>
              <a:cs typeface="Times New Roman" pitchFamily="18" charset="0"/>
            </a:endParaRPr>
          </a:p>
          <a:p>
            <a:endParaRPr lang="fr-FR" sz="2400" dirty="0">
              <a:latin typeface="Times New Roman" pitchFamily="18" charset="0"/>
              <a:cs typeface="Times New Roman" pitchFamily="18" charset="0"/>
            </a:endParaRPr>
          </a:p>
          <a:p>
            <a:r>
              <a:rPr lang="fr-FR" sz="2400" dirty="0">
                <a:latin typeface="Times New Roman" pitchFamily="18" charset="0"/>
                <a:cs typeface="Times New Roman" pitchFamily="18" charset="0"/>
              </a:rPr>
              <a:t>Les réseaux informatiques peuvent être organisés selon  deux modes de transmission :</a:t>
            </a:r>
          </a:p>
          <a:p>
            <a:endParaRPr lang="fr-FR" sz="2400" dirty="0">
              <a:latin typeface="Times New Roman" pitchFamily="18" charset="0"/>
              <a:cs typeface="Times New Roman" pitchFamily="18" charset="0"/>
            </a:endParaRPr>
          </a:p>
          <a:p>
            <a:endParaRPr lang="fr-FR" sz="2400" dirty="0">
              <a:latin typeface="Times New Roman" pitchFamily="18" charset="0"/>
              <a:cs typeface="Times New Roman" pitchFamily="18" charset="0"/>
            </a:endParaRPr>
          </a:p>
          <a:p>
            <a:pPr>
              <a:buFont typeface="Wingdings" pitchFamily="2" charset="2"/>
              <a:buChar char="v"/>
            </a:pPr>
            <a:r>
              <a:rPr lang="fr-FR" sz="2400" dirty="0">
                <a:latin typeface="Times New Roman" pitchFamily="18" charset="0"/>
                <a:cs typeface="Times New Roman" pitchFamily="18" charset="0"/>
              </a:rPr>
              <a:t> Transmission poste à poste.</a:t>
            </a:r>
          </a:p>
          <a:p>
            <a:pPr>
              <a:buFont typeface="Wingdings" pitchFamily="2" charset="2"/>
              <a:buNone/>
            </a:pPr>
            <a:endParaRPr lang="fr-FR" sz="2400" dirty="0">
              <a:latin typeface="Times New Roman" pitchFamily="18" charset="0"/>
              <a:cs typeface="Times New Roman" pitchFamily="18" charset="0"/>
            </a:endParaRPr>
          </a:p>
          <a:p>
            <a:pPr>
              <a:buFont typeface="Wingdings" pitchFamily="2" charset="2"/>
              <a:buChar char="v"/>
            </a:pPr>
            <a:r>
              <a:rPr lang="fr-FR" sz="2400" dirty="0">
                <a:latin typeface="Times New Roman" pitchFamily="18" charset="0"/>
                <a:cs typeface="Times New Roman" pitchFamily="18" charset="0"/>
              </a:rPr>
              <a:t> Transmission client / serveur.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strips(downLeft)">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animEffect transition="in" filter="strips(downLeft)">
                                      <p:cBhvr>
                                        <p:cTn id="17" dur="500"/>
                                        <p:tgtEl>
                                          <p:spTgt spid="4">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4">
                                            <p:txEl>
                                              <p:pRg st="7" end="7"/>
                                            </p:txEl>
                                          </p:spTgt>
                                        </p:tgtEl>
                                        <p:attrNameLst>
                                          <p:attrName>style.visibility</p:attrName>
                                        </p:attrNameLst>
                                      </p:cBhvr>
                                      <p:to>
                                        <p:strVal val="visible"/>
                                      </p:to>
                                    </p:set>
                                    <p:animEffect transition="in" filter="strips(downLeft)">
                                      <p:cBhvr>
                                        <p:cTn id="22"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4"/>
          <p:cNvSpPr txBox="1">
            <a:spLocks noChangeArrowheads="1"/>
          </p:cNvSpPr>
          <p:nvPr/>
        </p:nvSpPr>
        <p:spPr bwMode="auto">
          <a:xfrm>
            <a:off x="611188" y="714356"/>
            <a:ext cx="7920037" cy="3016210"/>
          </a:xfrm>
          <a:prstGeom prst="rect">
            <a:avLst/>
          </a:prstGeom>
          <a:noFill/>
          <a:ln w="9525">
            <a:noFill/>
            <a:miter lim="800000"/>
            <a:headEnd/>
            <a:tailEnd/>
          </a:ln>
        </p:spPr>
        <p:txBody>
          <a:bodyPr wrap="square">
            <a:spAutoFit/>
          </a:bodyPr>
          <a:lstStyle/>
          <a:p>
            <a:pPr>
              <a:spcBef>
                <a:spcPct val="50000"/>
              </a:spcBef>
            </a:pPr>
            <a:r>
              <a:rPr lang="fr-FR" sz="2800" b="1" dirty="0" smtClean="0"/>
              <a:t>1. </a:t>
            </a:r>
            <a:r>
              <a:rPr lang="fr-FR" sz="2400" b="1" dirty="0" smtClean="0"/>
              <a:t>Transmission </a:t>
            </a:r>
            <a:r>
              <a:rPr lang="fr-FR" sz="2400" b="1" dirty="0"/>
              <a:t>poste à poste :</a:t>
            </a:r>
          </a:p>
          <a:p>
            <a:pPr>
              <a:spcBef>
                <a:spcPct val="50000"/>
              </a:spcBef>
              <a:buFont typeface="Wingdings" pitchFamily="2" charset="2"/>
              <a:buNone/>
            </a:pPr>
            <a:r>
              <a:rPr lang="fr-FR" sz="2400" dirty="0" smtClean="0"/>
              <a:t>Chaque ordinateur dans un tel réseau  est un peu serveur (émetteur) et peu client (récepteur). Cela signifie que chacun des ordinateurs du réseau est libre de partager ses ressources et d’accéder aux ressources des autres ordinateurs de réseau</a:t>
            </a:r>
          </a:p>
          <a:p>
            <a:pPr>
              <a:spcBef>
                <a:spcPct val="50000"/>
              </a:spcBef>
              <a:buFont typeface="Wingdings" pitchFamily="2" charset="2"/>
              <a:buNone/>
            </a:pPr>
            <a:endParaRPr lang="fr-FR" sz="2000" dirty="0"/>
          </a:p>
        </p:txBody>
      </p:sp>
      <p:pic>
        <p:nvPicPr>
          <p:cNvPr id="4" name="Picture 5" descr="posteposte"/>
          <p:cNvPicPr>
            <a:picLocks noChangeAspect="1" noChangeArrowheads="1"/>
          </p:cNvPicPr>
          <p:nvPr/>
        </p:nvPicPr>
        <p:blipFill>
          <a:blip r:embed="rId2" cstate="print"/>
          <a:srcRect/>
          <a:stretch>
            <a:fillRect/>
          </a:stretch>
        </p:blipFill>
        <p:spPr bwMode="auto">
          <a:xfrm>
            <a:off x="1000100" y="3306782"/>
            <a:ext cx="6858048" cy="29797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trips(down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strips(downLeft)">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C:\Documents and Settings\Administrateur\Bureau\CPRCASA\GENIE\la présentation\IMAGES\20090924163110_MA_31__Itin_raire__700-ombre-bord.jpg"/>
          <p:cNvPicPr>
            <a:picLocks noChangeAspect="1" noChangeArrowheads="1"/>
          </p:cNvPicPr>
          <p:nvPr/>
        </p:nvPicPr>
        <p:blipFill>
          <a:blip r:embed="rId2" cstate="print"/>
          <a:srcRect/>
          <a:stretch>
            <a:fillRect/>
          </a:stretch>
        </p:blipFill>
        <p:spPr bwMode="auto">
          <a:xfrm>
            <a:off x="681065" y="357167"/>
            <a:ext cx="8034339" cy="5286412"/>
          </a:xfrm>
          <a:prstGeom prst="rect">
            <a:avLst/>
          </a:prstGeom>
          <a:noFill/>
          <a:ln w="9525">
            <a:noFill/>
            <a:miter lim="800000"/>
            <a:headEnd/>
            <a:tailEnd/>
          </a:ln>
        </p:spPr>
      </p:pic>
      <p:sp>
        <p:nvSpPr>
          <p:cNvPr id="3" name="Text Box 3"/>
          <p:cNvSpPr txBox="1">
            <a:spLocks noChangeArrowheads="1"/>
          </p:cNvSpPr>
          <p:nvPr/>
        </p:nvSpPr>
        <p:spPr bwMode="auto">
          <a:xfrm>
            <a:off x="928662" y="5643578"/>
            <a:ext cx="7632700" cy="73866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
                <a:schemeClr val="tx1"/>
              </a:buClr>
              <a:buSzPts val="1700"/>
              <a:buFont typeface="Wingdings" pitchFamily="2" charset="2"/>
              <a:buChar char="ü"/>
              <a:tabLst/>
            </a:pPr>
            <a:r>
              <a:rPr kumimoji="0" lang="fr-FR" sz="2400" b="1" i="0" u="none" strike="noStrike" cap="none" normalizeH="0" baseline="0" dirty="0" smtClean="0">
                <a:ln>
                  <a:noFill/>
                </a:ln>
                <a:solidFill>
                  <a:schemeClr val="tx1"/>
                </a:solidFill>
                <a:effectLst/>
                <a:latin typeface="Times New Roman" pitchFamily="18" charset="0"/>
                <a:cs typeface="Times New Roman" pitchFamily="18" charset="0"/>
              </a:rPr>
              <a:t>Que représentent les points figurant sur cette image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Text Box 3"/>
          <p:cNvSpPr txBox="1">
            <a:spLocks noChangeArrowheads="1"/>
          </p:cNvSpPr>
          <p:nvPr/>
        </p:nvSpPr>
        <p:spPr bwMode="auto">
          <a:xfrm>
            <a:off x="928662" y="5643578"/>
            <a:ext cx="7632700" cy="73866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a:buFont typeface="Wingdings" pitchFamily="2" charset="2"/>
              <a:buChar char="ü"/>
            </a:pPr>
            <a:r>
              <a:rPr lang="fr-FR" sz="2400" b="1" dirty="0" smtClean="0">
                <a:latin typeface="Times New Roman" pitchFamily="18" charset="0"/>
                <a:cs typeface="Times New Roman" pitchFamily="18" charset="0"/>
              </a:rPr>
              <a:t>Par</a:t>
            </a:r>
            <a:r>
              <a:rPr lang="fr-FR" sz="2400" dirty="0" smtClean="0"/>
              <a:t> </a:t>
            </a:r>
            <a:r>
              <a:rPr lang="fr-FR" sz="2400" b="1" dirty="0" smtClean="0">
                <a:latin typeface="Times New Roman" pitchFamily="18" charset="0"/>
                <a:cs typeface="Times New Roman" pitchFamily="18" charset="0"/>
              </a:rPr>
              <a:t>quels</a:t>
            </a:r>
            <a:r>
              <a:rPr lang="fr-FR" sz="2400" dirty="0" smtClean="0"/>
              <a:t> </a:t>
            </a:r>
            <a:r>
              <a:rPr lang="fr-FR" sz="2400" b="1" dirty="0" smtClean="0">
                <a:latin typeface="Times New Roman" pitchFamily="18" charset="0"/>
                <a:cs typeface="Times New Roman" pitchFamily="18" charset="0"/>
              </a:rPr>
              <a:t>moyens</a:t>
            </a:r>
            <a:r>
              <a:rPr lang="fr-FR" sz="2400" dirty="0" smtClean="0"/>
              <a:t> </a:t>
            </a:r>
            <a:r>
              <a:rPr lang="fr-FR" sz="2400" b="1" dirty="0" smtClean="0">
                <a:latin typeface="Times New Roman" pitchFamily="18" charset="0"/>
                <a:cs typeface="Times New Roman" pitchFamily="18" charset="0"/>
              </a:rPr>
              <a:t>ces villes sont interconnectées?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Text Box 3"/>
          <p:cNvSpPr txBox="1">
            <a:spLocks noChangeArrowheads="1"/>
          </p:cNvSpPr>
          <p:nvPr/>
        </p:nvSpPr>
        <p:spPr bwMode="auto">
          <a:xfrm>
            <a:off x="928662" y="5643578"/>
            <a:ext cx="7632700" cy="104644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a:buFont typeface="Wingdings" pitchFamily="2" charset="2"/>
              <a:buChar char="ü"/>
            </a:pPr>
            <a:r>
              <a:rPr lang="fr-FR" sz="2200" b="1" dirty="0" smtClean="0">
                <a:latin typeface="Times New Roman" pitchFamily="18" charset="0"/>
                <a:cs typeface="Times New Roman" pitchFamily="18" charset="0"/>
              </a:rPr>
              <a:t>Quel est le chemin que vous proposez Pour aller du Rabat à Ouarzazate?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Text Box 3"/>
          <p:cNvSpPr txBox="1">
            <a:spLocks noChangeArrowheads="1"/>
          </p:cNvSpPr>
          <p:nvPr/>
        </p:nvSpPr>
        <p:spPr bwMode="auto">
          <a:xfrm>
            <a:off x="928662" y="5715016"/>
            <a:ext cx="7632700" cy="73866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a:buFont typeface="Wingdings" pitchFamily="2" charset="2"/>
              <a:buChar char="ü"/>
            </a:pPr>
            <a:r>
              <a:rPr lang="fr-FR" sz="2400" b="1" dirty="0" smtClean="0">
                <a:latin typeface="Times New Roman" pitchFamily="18" charset="0"/>
                <a:cs typeface="Times New Roman" pitchFamily="18" charset="0"/>
              </a:rPr>
              <a:t>Quel est l’objet circulant dans ce chemin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iterate type="lt">
                                    <p:tmPct val="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iterate type="lt">
                                    <p:tmPct val="5000"/>
                                  </p:iterate>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xit" presetSubtype="4" fill="hold" grpId="0" nodeType="clickEffect">
                                  <p:stCondLst>
                                    <p:cond delay="0"/>
                                  </p:stCondLst>
                                  <p:iterate type="lt">
                                    <p:tmPct val="0"/>
                                  </p:iterate>
                                  <p:childTnLst>
                                    <p:anim calcmode="lin" valueType="num">
                                      <p:cBhvr additive="base">
                                        <p:cTn id="20" dur="500"/>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1" dur="500"/>
                                        <p:tgtEl>
                                          <p:spTgt spid="3">
                                            <p:txEl>
                                              <p:pRg st="0" end="0"/>
                                            </p:txEl>
                                          </p:spTgt>
                                        </p:tgtEl>
                                        <p:attrNameLst>
                                          <p:attrName>ppt_y</p:attrName>
                                        </p:attrNameLst>
                                      </p:cBhvr>
                                      <p:tavLst>
                                        <p:tav tm="0">
                                          <p:val>
                                            <p:strVal val="ppt_y"/>
                                          </p:val>
                                        </p:tav>
                                        <p:tav tm="100000">
                                          <p:val>
                                            <p:strVal val="1+ppt_h/2"/>
                                          </p:val>
                                        </p:tav>
                                      </p:tavLst>
                                    </p:anim>
                                    <p:set>
                                      <p:cBhvr>
                                        <p:cTn id="22"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nodeType="clickEffect">
                                  <p:stCondLst>
                                    <p:cond delay="0"/>
                                  </p:stCondLst>
                                  <p:iterate type="lt">
                                    <p:tmPct val="5000"/>
                                  </p:iterate>
                                  <p:childTnLst>
                                    <p:set>
                                      <p:cBhvr>
                                        <p:cTn id="26" dur="1" fill="hold">
                                          <p:stCondLst>
                                            <p:cond delay="0"/>
                                          </p:stCondLst>
                                        </p:cTn>
                                        <p:tgtEl>
                                          <p:spTgt spid="4">
                                            <p:txEl>
                                              <p:pRg st="0" end="0"/>
                                            </p:txEl>
                                          </p:spTgt>
                                        </p:tgtEl>
                                        <p:attrNameLst>
                                          <p:attrName>style.visibility</p:attrName>
                                        </p:attrNameLst>
                                      </p:cBhvr>
                                      <p:to>
                                        <p:strVal val="visible"/>
                                      </p:to>
                                    </p:set>
                                    <p:anim calcmode="lin" valueType="num">
                                      <p:cBhvr>
                                        <p:cTn id="27"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28"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29"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30" dur="1000"/>
                                        <p:tgtEl>
                                          <p:spTgt spid="4">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xit" presetSubtype="4" fill="hold" grpId="0" nodeType="clickEffect">
                                  <p:stCondLst>
                                    <p:cond delay="0"/>
                                  </p:stCondLst>
                                  <p:iterate type="lt">
                                    <p:tmPct val="0"/>
                                  </p:iterate>
                                  <p:childTnLst>
                                    <p:anim calcmode="lin" valueType="num">
                                      <p:cBhvr additive="base">
                                        <p:cTn id="34" dur="500"/>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35" dur="500"/>
                                        <p:tgtEl>
                                          <p:spTgt spid="4">
                                            <p:txEl>
                                              <p:pRg st="0" end="0"/>
                                            </p:txEl>
                                          </p:spTgt>
                                        </p:tgtEl>
                                        <p:attrNameLst>
                                          <p:attrName>ppt_y</p:attrName>
                                        </p:attrNameLst>
                                      </p:cBhvr>
                                      <p:tavLst>
                                        <p:tav tm="0">
                                          <p:val>
                                            <p:strVal val="ppt_y"/>
                                          </p:val>
                                        </p:tav>
                                        <p:tav tm="100000">
                                          <p:val>
                                            <p:strVal val="1+ppt_h/2"/>
                                          </p:val>
                                        </p:tav>
                                      </p:tavLst>
                                    </p:anim>
                                    <p:set>
                                      <p:cBhvr>
                                        <p:cTn id="36" dur="1" fill="hold">
                                          <p:stCondLst>
                                            <p:cond delay="499"/>
                                          </p:stCondLst>
                                        </p:cTn>
                                        <p:tgtEl>
                                          <p:spTgt spid="4">
                                            <p:txEl>
                                              <p:pRg st="0" end="0"/>
                                            </p:txEl>
                                          </p:spTgt>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31" presetClass="entr" presetSubtype="0" fill="hold" nodeType="clickEffect">
                                  <p:stCondLst>
                                    <p:cond delay="0"/>
                                  </p:stCondLst>
                                  <p:iterate type="lt">
                                    <p:tmPct val="5000"/>
                                  </p:iterate>
                                  <p:childTnLst>
                                    <p:set>
                                      <p:cBhvr>
                                        <p:cTn id="40" dur="1" fill="hold">
                                          <p:stCondLst>
                                            <p:cond delay="0"/>
                                          </p:stCondLst>
                                        </p:cTn>
                                        <p:tgtEl>
                                          <p:spTgt spid="7">
                                            <p:txEl>
                                              <p:pRg st="0" end="0"/>
                                            </p:txEl>
                                          </p:spTgt>
                                        </p:tgtEl>
                                        <p:attrNameLst>
                                          <p:attrName>style.visibility</p:attrName>
                                        </p:attrNameLst>
                                      </p:cBhvr>
                                      <p:to>
                                        <p:strVal val="visible"/>
                                      </p:to>
                                    </p:set>
                                    <p:anim calcmode="lin" valueType="num">
                                      <p:cBhvr>
                                        <p:cTn id="41" dur="1000" fill="hold"/>
                                        <p:tgtEl>
                                          <p:spTgt spid="7">
                                            <p:txEl>
                                              <p:pRg st="0" end="0"/>
                                            </p:txEl>
                                          </p:spTgt>
                                        </p:tgtEl>
                                        <p:attrNameLst>
                                          <p:attrName>ppt_w</p:attrName>
                                        </p:attrNameLst>
                                      </p:cBhvr>
                                      <p:tavLst>
                                        <p:tav tm="0">
                                          <p:val>
                                            <p:fltVal val="0"/>
                                          </p:val>
                                        </p:tav>
                                        <p:tav tm="100000">
                                          <p:val>
                                            <p:strVal val="#ppt_w"/>
                                          </p:val>
                                        </p:tav>
                                      </p:tavLst>
                                    </p:anim>
                                    <p:anim calcmode="lin" valueType="num">
                                      <p:cBhvr>
                                        <p:cTn id="42" dur="1000" fill="hold"/>
                                        <p:tgtEl>
                                          <p:spTgt spid="7">
                                            <p:txEl>
                                              <p:pRg st="0" end="0"/>
                                            </p:txEl>
                                          </p:spTgt>
                                        </p:tgtEl>
                                        <p:attrNameLst>
                                          <p:attrName>ppt_h</p:attrName>
                                        </p:attrNameLst>
                                      </p:cBhvr>
                                      <p:tavLst>
                                        <p:tav tm="0">
                                          <p:val>
                                            <p:fltVal val="0"/>
                                          </p:val>
                                        </p:tav>
                                        <p:tav tm="100000">
                                          <p:val>
                                            <p:strVal val="#ppt_h"/>
                                          </p:val>
                                        </p:tav>
                                      </p:tavLst>
                                    </p:anim>
                                    <p:anim calcmode="lin" valueType="num">
                                      <p:cBhvr>
                                        <p:cTn id="43" dur="1000" fill="hold"/>
                                        <p:tgtEl>
                                          <p:spTgt spid="7">
                                            <p:txEl>
                                              <p:pRg st="0" end="0"/>
                                            </p:txEl>
                                          </p:spTgt>
                                        </p:tgtEl>
                                        <p:attrNameLst>
                                          <p:attrName>style.rotation</p:attrName>
                                        </p:attrNameLst>
                                      </p:cBhvr>
                                      <p:tavLst>
                                        <p:tav tm="0">
                                          <p:val>
                                            <p:fltVal val="90"/>
                                          </p:val>
                                        </p:tav>
                                        <p:tav tm="100000">
                                          <p:val>
                                            <p:fltVal val="0"/>
                                          </p:val>
                                        </p:tav>
                                      </p:tavLst>
                                    </p:anim>
                                    <p:animEffect transition="in" filter="fade">
                                      <p:cBhvr>
                                        <p:cTn id="44" dur="1000"/>
                                        <p:tgtEl>
                                          <p:spTgt spid="7">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xit" presetSubtype="4" fill="hold" grpId="0" nodeType="clickEffect">
                                  <p:stCondLst>
                                    <p:cond delay="0"/>
                                  </p:stCondLst>
                                  <p:iterate type="lt">
                                    <p:tmPct val="0"/>
                                  </p:iterate>
                                  <p:childTnLst>
                                    <p:anim calcmode="lin" valueType="num">
                                      <p:cBhvr additive="base">
                                        <p:cTn id="48" dur="500"/>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49" dur="500"/>
                                        <p:tgtEl>
                                          <p:spTgt spid="7">
                                            <p:txEl>
                                              <p:pRg st="0" end="0"/>
                                            </p:txEl>
                                          </p:spTgt>
                                        </p:tgtEl>
                                        <p:attrNameLst>
                                          <p:attrName>ppt_y</p:attrName>
                                        </p:attrNameLst>
                                      </p:cBhvr>
                                      <p:tavLst>
                                        <p:tav tm="0">
                                          <p:val>
                                            <p:strVal val="ppt_y"/>
                                          </p:val>
                                        </p:tav>
                                        <p:tav tm="100000">
                                          <p:val>
                                            <p:strVal val="1+ppt_h/2"/>
                                          </p:val>
                                        </p:tav>
                                      </p:tavLst>
                                    </p:anim>
                                    <p:set>
                                      <p:cBhvr>
                                        <p:cTn id="50" dur="1" fill="hold">
                                          <p:stCondLst>
                                            <p:cond delay="499"/>
                                          </p:stCondLst>
                                        </p:cTn>
                                        <p:tgtEl>
                                          <p:spTgt spid="7">
                                            <p:txEl>
                                              <p:pRg st="0" end="0"/>
                                            </p:txEl>
                                          </p:spTgt>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nodeType="clickEffect">
                                  <p:stCondLst>
                                    <p:cond delay="0"/>
                                  </p:stCondLst>
                                  <p:iterate type="lt">
                                    <p:tmPct val="5000"/>
                                  </p:iterate>
                                  <p:childTnLst>
                                    <p:set>
                                      <p:cBhvr>
                                        <p:cTn id="54" dur="1" fill="hold">
                                          <p:stCondLst>
                                            <p:cond delay="0"/>
                                          </p:stCondLst>
                                        </p:cTn>
                                        <p:tgtEl>
                                          <p:spTgt spid="8">
                                            <p:txEl>
                                              <p:pRg st="0" end="0"/>
                                            </p:txEl>
                                          </p:spTgt>
                                        </p:tgtEl>
                                        <p:attrNameLst>
                                          <p:attrName>style.visibility</p:attrName>
                                        </p:attrNameLst>
                                      </p:cBhvr>
                                      <p:to>
                                        <p:strVal val="visible"/>
                                      </p:to>
                                    </p:set>
                                    <p:anim calcmode="lin" valueType="num">
                                      <p:cBhvr>
                                        <p:cTn id="55" dur="1000" fill="hold"/>
                                        <p:tgtEl>
                                          <p:spTgt spid="8">
                                            <p:txEl>
                                              <p:pRg st="0" end="0"/>
                                            </p:txEl>
                                          </p:spTgt>
                                        </p:tgtEl>
                                        <p:attrNameLst>
                                          <p:attrName>ppt_w</p:attrName>
                                        </p:attrNameLst>
                                      </p:cBhvr>
                                      <p:tavLst>
                                        <p:tav tm="0">
                                          <p:val>
                                            <p:fltVal val="0"/>
                                          </p:val>
                                        </p:tav>
                                        <p:tav tm="100000">
                                          <p:val>
                                            <p:strVal val="#ppt_w"/>
                                          </p:val>
                                        </p:tav>
                                      </p:tavLst>
                                    </p:anim>
                                    <p:anim calcmode="lin" valueType="num">
                                      <p:cBhvr>
                                        <p:cTn id="56" dur="1000" fill="hold"/>
                                        <p:tgtEl>
                                          <p:spTgt spid="8">
                                            <p:txEl>
                                              <p:pRg st="0" end="0"/>
                                            </p:txEl>
                                          </p:spTgt>
                                        </p:tgtEl>
                                        <p:attrNameLst>
                                          <p:attrName>ppt_h</p:attrName>
                                        </p:attrNameLst>
                                      </p:cBhvr>
                                      <p:tavLst>
                                        <p:tav tm="0">
                                          <p:val>
                                            <p:fltVal val="0"/>
                                          </p:val>
                                        </p:tav>
                                        <p:tav tm="100000">
                                          <p:val>
                                            <p:strVal val="#ppt_h"/>
                                          </p:val>
                                        </p:tav>
                                      </p:tavLst>
                                    </p:anim>
                                    <p:anim calcmode="lin" valueType="num">
                                      <p:cBhvr>
                                        <p:cTn id="57" dur="1000" fill="hold"/>
                                        <p:tgtEl>
                                          <p:spTgt spid="8">
                                            <p:txEl>
                                              <p:pRg st="0" end="0"/>
                                            </p:txEl>
                                          </p:spTgt>
                                        </p:tgtEl>
                                        <p:attrNameLst>
                                          <p:attrName>style.rotation</p:attrName>
                                        </p:attrNameLst>
                                      </p:cBhvr>
                                      <p:tavLst>
                                        <p:tav tm="0">
                                          <p:val>
                                            <p:fltVal val="90"/>
                                          </p:val>
                                        </p:tav>
                                        <p:tav tm="100000">
                                          <p:val>
                                            <p:fltVal val="0"/>
                                          </p:val>
                                        </p:tav>
                                      </p:tavLst>
                                    </p:anim>
                                    <p:animEffect transition="in" filter="fade">
                                      <p:cBhvr>
                                        <p:cTn id="58" dur="1000"/>
                                        <p:tgtEl>
                                          <p:spTgt spid="8">
                                            <p:txEl>
                                              <p:pRg st="0" end="0"/>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2" presetClass="exit" presetSubtype="4" fill="hold" grpId="0" nodeType="clickEffect">
                                  <p:stCondLst>
                                    <p:cond delay="0"/>
                                  </p:stCondLst>
                                  <p:iterate type="lt">
                                    <p:tmPct val="0"/>
                                  </p:iterate>
                                  <p:childTnLst>
                                    <p:anim calcmode="lin" valueType="num">
                                      <p:cBhvr additive="base">
                                        <p:cTn id="62" dur="500"/>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63" dur="500"/>
                                        <p:tgtEl>
                                          <p:spTgt spid="8">
                                            <p:txEl>
                                              <p:pRg st="0" end="0"/>
                                            </p:txEl>
                                          </p:spTgt>
                                        </p:tgtEl>
                                        <p:attrNameLst>
                                          <p:attrName>ppt_y</p:attrName>
                                        </p:attrNameLst>
                                      </p:cBhvr>
                                      <p:tavLst>
                                        <p:tav tm="0">
                                          <p:val>
                                            <p:strVal val="ppt_y"/>
                                          </p:val>
                                        </p:tav>
                                        <p:tav tm="100000">
                                          <p:val>
                                            <p:strVal val="1+ppt_h/2"/>
                                          </p:val>
                                        </p:tav>
                                      </p:tavLst>
                                    </p:anim>
                                    <p:set>
                                      <p:cBhvr>
                                        <p:cTn id="64" dur="1" fill="hold">
                                          <p:stCondLst>
                                            <p:cond delay="499"/>
                                          </p:stCondLst>
                                        </p:cTn>
                                        <p:tgtEl>
                                          <p:spTgt spid="8">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P spid="4" grpId="0" build="allAtOnce"/>
      <p:bldP spid="7" grpId="0" build="allAtOnce"/>
      <p:bldP spid="8" grpId="0" build="allAtOnce"/>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6"/>
          <p:cNvSpPr txBox="1">
            <a:spLocks noChangeArrowheads="1"/>
          </p:cNvSpPr>
          <p:nvPr/>
        </p:nvSpPr>
        <p:spPr bwMode="auto">
          <a:xfrm>
            <a:off x="539749" y="642918"/>
            <a:ext cx="8135939" cy="2092881"/>
          </a:xfrm>
          <a:prstGeom prst="rect">
            <a:avLst/>
          </a:prstGeom>
          <a:noFill/>
          <a:ln w="9525">
            <a:noFill/>
            <a:miter lim="800000"/>
            <a:headEnd/>
            <a:tailEnd/>
          </a:ln>
        </p:spPr>
        <p:txBody>
          <a:bodyPr>
            <a:spAutoFit/>
          </a:bodyPr>
          <a:lstStyle/>
          <a:p>
            <a:pPr>
              <a:spcBef>
                <a:spcPct val="50000"/>
              </a:spcBef>
              <a:buFont typeface="Wingdings" pitchFamily="2" charset="2"/>
              <a:buChar char="q"/>
            </a:pPr>
            <a:r>
              <a:rPr lang="fr-FR" sz="2000" b="1" dirty="0"/>
              <a:t> </a:t>
            </a:r>
            <a:r>
              <a:rPr lang="fr-FR" sz="2800" b="1" dirty="0"/>
              <a:t>Les avantages :</a:t>
            </a:r>
            <a:endParaRPr lang="fr-FR" sz="2000" b="1" dirty="0"/>
          </a:p>
          <a:p>
            <a:pPr>
              <a:spcBef>
                <a:spcPct val="50000"/>
              </a:spcBef>
            </a:pPr>
            <a:endParaRPr lang="fr-FR" sz="2000" b="1" dirty="0"/>
          </a:p>
          <a:p>
            <a:pPr>
              <a:spcBef>
                <a:spcPct val="50000"/>
              </a:spcBef>
              <a:buFont typeface="Wingdings" pitchFamily="2" charset="2"/>
              <a:buChar char="ü"/>
            </a:pPr>
            <a:r>
              <a:rPr lang="fr-FR" sz="2400" dirty="0"/>
              <a:t> Un coût réduit.</a:t>
            </a:r>
          </a:p>
          <a:p>
            <a:pPr>
              <a:spcBef>
                <a:spcPct val="50000"/>
              </a:spcBef>
              <a:buFont typeface="Wingdings" pitchFamily="2" charset="2"/>
              <a:buChar char="ü"/>
            </a:pPr>
            <a:r>
              <a:rPr lang="fr-FR" sz="2400" dirty="0"/>
              <a:t> Une simplicité.</a:t>
            </a:r>
          </a:p>
        </p:txBody>
      </p:sp>
      <p:sp>
        <p:nvSpPr>
          <p:cNvPr id="4" name="Text Box 7"/>
          <p:cNvSpPr txBox="1">
            <a:spLocks noChangeArrowheads="1"/>
          </p:cNvSpPr>
          <p:nvPr/>
        </p:nvSpPr>
        <p:spPr bwMode="auto">
          <a:xfrm>
            <a:off x="468313" y="3141664"/>
            <a:ext cx="8167621" cy="3139321"/>
          </a:xfrm>
          <a:prstGeom prst="rect">
            <a:avLst/>
          </a:prstGeom>
          <a:noFill/>
          <a:ln w="9525">
            <a:noFill/>
            <a:miter lim="800000"/>
            <a:headEnd/>
            <a:tailEnd/>
          </a:ln>
        </p:spPr>
        <p:txBody>
          <a:bodyPr wrap="none">
            <a:spAutoFit/>
          </a:bodyPr>
          <a:lstStyle/>
          <a:p>
            <a:pPr>
              <a:buFont typeface="Wingdings" pitchFamily="2" charset="2"/>
              <a:buChar char="q"/>
            </a:pPr>
            <a:r>
              <a:rPr lang="fr-FR" sz="2000" b="1" dirty="0"/>
              <a:t> </a:t>
            </a:r>
            <a:r>
              <a:rPr lang="fr-FR" sz="2800" b="1" dirty="0"/>
              <a:t>Les inconvénients :</a:t>
            </a:r>
            <a:endParaRPr lang="fr-FR" sz="2000" b="1" dirty="0"/>
          </a:p>
          <a:p>
            <a:endParaRPr lang="fr-FR" sz="2000" b="1" dirty="0"/>
          </a:p>
          <a:p>
            <a:endParaRPr lang="fr-FR" b="1" dirty="0"/>
          </a:p>
          <a:p>
            <a:pPr algn="just">
              <a:buFont typeface="Wingdings" pitchFamily="2" charset="2"/>
              <a:buChar char="ü"/>
            </a:pPr>
            <a:r>
              <a:rPr lang="fr-FR" dirty="0"/>
              <a:t> </a:t>
            </a:r>
            <a:r>
              <a:rPr lang="fr-FR" sz="2400" dirty="0"/>
              <a:t>La sécurité est </a:t>
            </a:r>
            <a:r>
              <a:rPr lang="fr-FR" sz="2400" dirty="0" smtClean="0"/>
              <a:t>moins présente</a:t>
            </a:r>
            <a:r>
              <a:rPr lang="fr-FR" sz="2400" dirty="0"/>
              <a:t>.</a:t>
            </a:r>
          </a:p>
          <a:p>
            <a:pPr algn="just">
              <a:buFont typeface="Wingdings" pitchFamily="2" charset="2"/>
              <a:buNone/>
            </a:pPr>
            <a:endParaRPr lang="fr-FR" sz="2400" dirty="0"/>
          </a:p>
          <a:p>
            <a:pPr algn="r">
              <a:buFont typeface="Wingdings" pitchFamily="2" charset="2"/>
              <a:buChar char="ü"/>
            </a:pPr>
            <a:r>
              <a:rPr lang="fr-FR" sz="2400" dirty="0"/>
              <a:t> Si le </a:t>
            </a:r>
            <a:r>
              <a:rPr lang="fr-FR" sz="2400" dirty="0" smtClean="0"/>
              <a:t>Réseau </a:t>
            </a:r>
            <a:r>
              <a:rPr lang="fr-FR" sz="2400" dirty="0"/>
              <a:t>commence à comporter plusieurs machines </a:t>
            </a:r>
            <a:endParaRPr lang="fr-FR" sz="2400" dirty="0" smtClean="0"/>
          </a:p>
          <a:p>
            <a:pPr algn="just"/>
            <a:r>
              <a:rPr lang="fr-FR" sz="2400" dirty="0" smtClean="0"/>
              <a:t>    (&gt;</a:t>
            </a:r>
            <a:r>
              <a:rPr lang="fr-FR" sz="2400" dirty="0">
                <a:latin typeface="Times New Roman" pitchFamily="18" charset="0"/>
                <a:cs typeface="Times New Roman" pitchFamily="18" charset="0"/>
              </a:rPr>
              <a:t>10</a:t>
            </a:r>
            <a:r>
              <a:rPr lang="fr-FR" sz="2400" dirty="0"/>
              <a:t> postes) il </a:t>
            </a:r>
            <a:r>
              <a:rPr lang="fr-FR" sz="2400" dirty="0" smtClean="0"/>
              <a:t>devient impossible de le gérer</a:t>
            </a:r>
            <a:r>
              <a:rPr lang="fr-FR" sz="2400" dirty="0"/>
              <a:t>.</a:t>
            </a:r>
          </a:p>
          <a:p>
            <a:endParaRPr lang="fr-FR" dirty="0"/>
          </a:p>
          <a:p>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strips(down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strips(downLeft)">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strips(downLeft)">
                                      <p:cBhvr>
                                        <p:cTn id="22" dur="500"/>
                                        <p:tgtEl>
                                          <p:spTgt spid="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strips(downLeft)">
                                      <p:cBhvr>
                                        <p:cTn id="27" dur="500"/>
                                        <p:tgtEl>
                                          <p:spTgt spid="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strips(downLeft)">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12"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strips(downLeft)">
                                      <p:cBhvr>
                                        <p:cTn id="37" dur="500"/>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nodeType="clickEffect">
                                  <p:stCondLst>
                                    <p:cond delay="0"/>
                                  </p:stCondLst>
                                  <p:childTnLst>
                                    <p:set>
                                      <p:cBhvr>
                                        <p:cTn id="41" dur="1" fill="hold">
                                          <p:stCondLst>
                                            <p:cond delay="0"/>
                                          </p:stCondLst>
                                        </p:cTn>
                                        <p:tgtEl>
                                          <p:spTgt spid="4">
                                            <p:txEl>
                                              <p:pRg st="3" end="3"/>
                                            </p:txEl>
                                          </p:spTgt>
                                        </p:tgtEl>
                                        <p:attrNameLst>
                                          <p:attrName>style.visibility</p:attrName>
                                        </p:attrNameLst>
                                      </p:cBhvr>
                                      <p:to>
                                        <p:strVal val="visible"/>
                                      </p:to>
                                    </p:set>
                                    <p:animEffect transition="in" filter="checkerboard(across)">
                                      <p:cBhvr>
                                        <p:cTn id="42" dur="500"/>
                                        <p:tgtEl>
                                          <p:spTgt spid="4">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nodeType="clickEffect">
                                  <p:stCondLst>
                                    <p:cond delay="0"/>
                                  </p:stCondLst>
                                  <p:childTnLst>
                                    <p:set>
                                      <p:cBhvr>
                                        <p:cTn id="46" dur="1" fill="hold">
                                          <p:stCondLst>
                                            <p:cond delay="0"/>
                                          </p:stCondLst>
                                        </p:cTn>
                                        <p:tgtEl>
                                          <p:spTgt spid="4">
                                            <p:txEl>
                                              <p:pRg st="5" end="5"/>
                                            </p:txEl>
                                          </p:spTgt>
                                        </p:tgtEl>
                                        <p:attrNameLst>
                                          <p:attrName>style.visibility</p:attrName>
                                        </p:attrNameLst>
                                      </p:cBhvr>
                                      <p:to>
                                        <p:strVal val="visible"/>
                                      </p:to>
                                    </p:set>
                                    <p:animEffect transition="in" filter="checkerboard(across)">
                                      <p:cBhvr>
                                        <p:cTn id="47" dur="500"/>
                                        <p:tgtEl>
                                          <p:spTgt spid="4">
                                            <p:txEl>
                                              <p:pRg st="5" end="5"/>
                                            </p:txEl>
                                          </p:spTgt>
                                        </p:tgtEl>
                                      </p:cBhvr>
                                    </p:animEffect>
                                  </p:childTnLst>
                                </p:cTn>
                              </p:par>
                              <p:par>
                                <p:cTn id="48" presetID="5" presetClass="entr" presetSubtype="10" fill="hold" nodeType="withEffect">
                                  <p:stCondLst>
                                    <p:cond delay="0"/>
                                  </p:stCondLst>
                                  <p:childTnLst>
                                    <p:set>
                                      <p:cBhvr>
                                        <p:cTn id="49" dur="1" fill="hold">
                                          <p:stCondLst>
                                            <p:cond delay="0"/>
                                          </p:stCondLst>
                                        </p:cTn>
                                        <p:tgtEl>
                                          <p:spTgt spid="4">
                                            <p:txEl>
                                              <p:pRg st="6" end="6"/>
                                            </p:txEl>
                                          </p:spTgt>
                                        </p:tgtEl>
                                        <p:attrNameLst>
                                          <p:attrName>style.visibility</p:attrName>
                                        </p:attrNameLst>
                                      </p:cBhvr>
                                      <p:to>
                                        <p:strVal val="visible"/>
                                      </p:to>
                                    </p:set>
                                    <p:animEffect transition="in" filter="checkerboard(across)">
                                      <p:cBhvr>
                                        <p:cTn id="50"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4"/>
          <p:cNvSpPr txBox="1">
            <a:spLocks noChangeArrowheads="1"/>
          </p:cNvSpPr>
          <p:nvPr/>
        </p:nvSpPr>
        <p:spPr bwMode="auto">
          <a:xfrm>
            <a:off x="539751" y="620713"/>
            <a:ext cx="8175653" cy="2400657"/>
          </a:xfrm>
          <a:prstGeom prst="rect">
            <a:avLst/>
          </a:prstGeom>
          <a:noFill/>
          <a:ln w="9525">
            <a:noFill/>
            <a:miter lim="800000"/>
            <a:headEnd/>
            <a:tailEnd/>
          </a:ln>
        </p:spPr>
        <p:txBody>
          <a:bodyPr wrap="square">
            <a:spAutoFit/>
          </a:bodyPr>
          <a:lstStyle/>
          <a:p>
            <a:pPr>
              <a:spcBef>
                <a:spcPct val="50000"/>
              </a:spcBef>
            </a:pPr>
            <a:r>
              <a:rPr lang="fr-FR" sz="2400" b="1" dirty="0" smtClean="0"/>
              <a:t>2. Transmission </a:t>
            </a:r>
            <a:r>
              <a:rPr lang="fr-FR" sz="2400" b="1" dirty="0"/>
              <a:t>client / serveur :</a:t>
            </a:r>
            <a:endParaRPr lang="fr-FR" sz="2000" b="1" dirty="0"/>
          </a:p>
          <a:p>
            <a:pPr>
              <a:spcBef>
                <a:spcPct val="50000"/>
              </a:spcBef>
              <a:buFont typeface="Wingdings" pitchFamily="2" charset="2"/>
              <a:buNone/>
            </a:pPr>
            <a:endParaRPr lang="fr-FR" sz="2000" b="1" dirty="0"/>
          </a:p>
          <a:p>
            <a:pPr algn="just">
              <a:buFont typeface="Wingdings" pitchFamily="2" charset="2"/>
              <a:buChar char="ü"/>
            </a:pPr>
            <a:r>
              <a:rPr lang="fr-FR" b="1" dirty="0"/>
              <a:t> </a:t>
            </a:r>
            <a:r>
              <a:rPr lang="fr-FR" sz="2400" dirty="0"/>
              <a:t>Serveur : un ordinateur qui fournisse des ressources et </a:t>
            </a:r>
            <a:r>
              <a:rPr lang="fr-FR" sz="2400" dirty="0" smtClean="0"/>
              <a:t>      des </a:t>
            </a:r>
            <a:r>
              <a:rPr lang="fr-FR" sz="2400" dirty="0"/>
              <a:t>données partagées aux utilisateurs de réseau</a:t>
            </a:r>
            <a:r>
              <a:rPr lang="fr-FR" sz="2400" dirty="0" smtClean="0"/>
              <a:t>.</a:t>
            </a:r>
            <a:endParaRPr lang="fr-FR" sz="2400" dirty="0"/>
          </a:p>
          <a:p>
            <a:pPr algn="just">
              <a:buFont typeface="Wingdings" pitchFamily="2" charset="2"/>
              <a:buChar char="ü"/>
            </a:pPr>
            <a:r>
              <a:rPr lang="fr-FR" sz="2400" dirty="0"/>
              <a:t> Client : un ordinateur qui accède aux ressources et aux données partagées fournies par un serveur de réseau.</a:t>
            </a:r>
            <a:endParaRPr lang="fr-FR" sz="2800" b="1" dirty="0"/>
          </a:p>
        </p:txBody>
      </p:sp>
      <p:pic>
        <p:nvPicPr>
          <p:cNvPr id="4" name="Picture 5" descr="clientserveur"/>
          <p:cNvPicPr>
            <a:picLocks noChangeAspect="1" noChangeArrowheads="1"/>
          </p:cNvPicPr>
          <p:nvPr/>
        </p:nvPicPr>
        <p:blipFill>
          <a:blip r:embed="rId2" cstate="print"/>
          <a:srcRect/>
          <a:stretch>
            <a:fillRect/>
          </a:stretch>
        </p:blipFill>
        <p:spPr bwMode="auto">
          <a:xfrm>
            <a:off x="1214414" y="3214686"/>
            <a:ext cx="6572296" cy="29987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strips(down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strips(downLeft)">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downLeft)">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6"/>
          <p:cNvSpPr txBox="1">
            <a:spLocks noChangeArrowheads="1"/>
          </p:cNvSpPr>
          <p:nvPr/>
        </p:nvSpPr>
        <p:spPr bwMode="auto">
          <a:xfrm>
            <a:off x="539749" y="836614"/>
            <a:ext cx="8135939" cy="2092881"/>
          </a:xfrm>
          <a:prstGeom prst="rect">
            <a:avLst/>
          </a:prstGeom>
          <a:noFill/>
          <a:ln w="9525">
            <a:noFill/>
            <a:miter lim="800000"/>
            <a:headEnd/>
            <a:tailEnd/>
          </a:ln>
        </p:spPr>
        <p:txBody>
          <a:bodyPr>
            <a:spAutoFit/>
          </a:bodyPr>
          <a:lstStyle/>
          <a:p>
            <a:pPr algn="just" rtl="0">
              <a:spcBef>
                <a:spcPct val="50000"/>
              </a:spcBef>
              <a:buFont typeface="Wingdings" pitchFamily="2" charset="2"/>
              <a:buChar char="q"/>
            </a:pPr>
            <a:r>
              <a:rPr lang="fr-FR" sz="2000" b="1" dirty="0"/>
              <a:t> </a:t>
            </a:r>
            <a:r>
              <a:rPr lang="fr-FR" sz="2800" b="1" dirty="0"/>
              <a:t>Les avantages :</a:t>
            </a:r>
            <a:endParaRPr lang="fr-FR" sz="2000" b="1" dirty="0"/>
          </a:p>
          <a:p>
            <a:pPr algn="just" rtl="0">
              <a:spcBef>
                <a:spcPct val="50000"/>
              </a:spcBef>
            </a:pPr>
            <a:endParaRPr lang="fr-FR" sz="2000" b="1" dirty="0"/>
          </a:p>
          <a:p>
            <a:pPr algn="just" rtl="0">
              <a:spcBef>
                <a:spcPct val="50000"/>
              </a:spcBef>
              <a:buFont typeface="Wingdings" pitchFamily="2" charset="2"/>
              <a:buChar char="ü"/>
            </a:pPr>
            <a:r>
              <a:rPr lang="fr-FR" dirty="0"/>
              <a:t> </a:t>
            </a:r>
            <a:r>
              <a:rPr lang="fr-FR" sz="2400" dirty="0"/>
              <a:t>Un coût réduit.</a:t>
            </a:r>
          </a:p>
          <a:p>
            <a:pPr algn="just" rtl="0">
              <a:spcBef>
                <a:spcPct val="50000"/>
              </a:spcBef>
              <a:buFont typeface="Wingdings" pitchFamily="2" charset="2"/>
              <a:buChar char="ü"/>
            </a:pPr>
            <a:r>
              <a:rPr lang="fr-FR" sz="2400" dirty="0"/>
              <a:t> </a:t>
            </a:r>
            <a:r>
              <a:rPr lang="fr-FR" sz="2400" dirty="0" smtClean="0"/>
              <a:t>Plus Sécurisé que le Réseau en mode poste à poste.</a:t>
            </a:r>
            <a:endParaRPr lang="fr-FR" sz="2400" dirty="0"/>
          </a:p>
        </p:txBody>
      </p:sp>
      <p:sp>
        <p:nvSpPr>
          <p:cNvPr id="4" name="Text Box 7"/>
          <p:cNvSpPr txBox="1">
            <a:spLocks noChangeArrowheads="1"/>
          </p:cNvSpPr>
          <p:nvPr/>
        </p:nvSpPr>
        <p:spPr bwMode="auto">
          <a:xfrm>
            <a:off x="571472" y="3141664"/>
            <a:ext cx="7715304" cy="2492990"/>
          </a:xfrm>
          <a:prstGeom prst="rect">
            <a:avLst/>
          </a:prstGeom>
          <a:noFill/>
          <a:ln w="9525">
            <a:noFill/>
            <a:miter lim="800000"/>
            <a:headEnd/>
            <a:tailEnd/>
          </a:ln>
        </p:spPr>
        <p:txBody>
          <a:bodyPr wrap="square">
            <a:spAutoFit/>
          </a:bodyPr>
          <a:lstStyle/>
          <a:p>
            <a:pPr algn="just" rtl="0">
              <a:buFont typeface="Wingdings" pitchFamily="2" charset="2"/>
              <a:buChar char="q"/>
            </a:pPr>
            <a:r>
              <a:rPr lang="fr-FR" sz="2000" b="1" dirty="0"/>
              <a:t> </a:t>
            </a:r>
            <a:r>
              <a:rPr lang="fr-FR" sz="2800" b="1" dirty="0"/>
              <a:t>Les inconvénients :</a:t>
            </a:r>
            <a:endParaRPr lang="fr-FR" sz="2000" b="1" dirty="0"/>
          </a:p>
          <a:p>
            <a:pPr algn="just" rtl="0"/>
            <a:endParaRPr lang="fr-FR" sz="2000" b="1" dirty="0"/>
          </a:p>
          <a:p>
            <a:pPr algn="just" rtl="0">
              <a:buFont typeface="Wingdings" pitchFamily="2" charset="2"/>
              <a:buNone/>
            </a:pPr>
            <a:endParaRPr lang="fr-FR" sz="2400" dirty="0"/>
          </a:p>
          <a:p>
            <a:pPr algn="just" rtl="0">
              <a:buFont typeface="Wingdings" pitchFamily="2" charset="2"/>
              <a:buChar char="ü"/>
            </a:pPr>
            <a:r>
              <a:rPr lang="fr-FR" sz="2400" dirty="0"/>
              <a:t> Si le réseau commence à comporter plusieurs </a:t>
            </a:r>
            <a:r>
              <a:rPr lang="fr-FR" sz="2400" dirty="0" smtClean="0"/>
              <a:t>machines (&gt;</a:t>
            </a:r>
            <a:r>
              <a:rPr lang="fr-FR" sz="2400" dirty="0">
                <a:latin typeface="Times New Roman" pitchFamily="18" charset="0"/>
                <a:cs typeface="Times New Roman" pitchFamily="18" charset="0"/>
              </a:rPr>
              <a:t>10</a:t>
            </a:r>
            <a:r>
              <a:rPr lang="fr-FR" sz="2400" dirty="0"/>
              <a:t> postes) il devient impossible à gérer.</a:t>
            </a:r>
          </a:p>
          <a:p>
            <a:pPr algn="just" rtl="0">
              <a:buFont typeface="Wingdings" pitchFamily="2" charset="2"/>
              <a:buChar char="ü"/>
            </a:pPr>
            <a:endParaRPr lang="fr-FR" dirty="0"/>
          </a:p>
          <a:p>
            <a:pPr algn="just" rtl="0"/>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strips(down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strips(downLeft)">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strips(downLeft)">
                                      <p:cBhvr>
                                        <p:cTn id="22" dur="500"/>
                                        <p:tgtEl>
                                          <p:spTgt spid="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strips(downLeft)">
                                      <p:cBhvr>
                                        <p:cTn id="27"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4"/>
          <p:cNvSpPr txBox="1">
            <a:spLocks noChangeArrowheads="1"/>
          </p:cNvSpPr>
          <p:nvPr/>
        </p:nvSpPr>
        <p:spPr bwMode="auto">
          <a:xfrm>
            <a:off x="323850" y="642918"/>
            <a:ext cx="8351839" cy="1754326"/>
          </a:xfrm>
          <a:prstGeom prst="rect">
            <a:avLst/>
          </a:prstGeom>
          <a:noFill/>
          <a:ln w="9525">
            <a:noFill/>
            <a:miter lim="800000"/>
            <a:headEnd/>
            <a:tailEnd/>
          </a:ln>
        </p:spPr>
        <p:txBody>
          <a:bodyPr>
            <a:spAutoFit/>
          </a:bodyPr>
          <a:lstStyle/>
          <a:p>
            <a:pPr>
              <a:spcBef>
                <a:spcPct val="50000"/>
              </a:spcBef>
            </a:pPr>
            <a:r>
              <a:rPr lang="fr-FR" sz="2400" b="1" dirty="0"/>
              <a:t>III. 3 / Notion de protocole de communication :</a:t>
            </a:r>
          </a:p>
          <a:p>
            <a:pPr>
              <a:spcBef>
                <a:spcPct val="50000"/>
              </a:spcBef>
            </a:pPr>
            <a:endParaRPr lang="fr-FR" dirty="0" smtClean="0"/>
          </a:p>
          <a:p>
            <a:pPr>
              <a:spcBef>
                <a:spcPct val="50000"/>
              </a:spcBef>
            </a:pPr>
            <a:endParaRPr lang="fr-FR" dirty="0"/>
          </a:p>
          <a:p>
            <a:pPr algn="just" rtl="0">
              <a:spcBef>
                <a:spcPct val="50000"/>
              </a:spcBef>
              <a:buFont typeface="Wingdings" pitchFamily="2" charset="2"/>
              <a:buChar char="q"/>
            </a:pPr>
            <a:r>
              <a:rPr lang="fr-FR" sz="2000" dirty="0"/>
              <a:t> </a:t>
            </a:r>
            <a:r>
              <a:rPr lang="fr-FR" sz="2000" u="sng" dirty="0"/>
              <a:t>Définition :</a:t>
            </a:r>
          </a:p>
        </p:txBody>
      </p:sp>
      <p:sp>
        <p:nvSpPr>
          <p:cNvPr id="5" name="_s1028"/>
          <p:cNvSpPr>
            <a:spLocks noChangeArrowheads="1"/>
          </p:cNvSpPr>
          <p:nvPr/>
        </p:nvSpPr>
        <p:spPr bwMode="auto">
          <a:xfrm>
            <a:off x="571472" y="2928934"/>
            <a:ext cx="8072494" cy="1785950"/>
          </a:xfrm>
          <a:prstGeom prst="roundRect">
            <a:avLst>
              <a:gd name="adj" fmla="val 16667"/>
            </a:avLst>
          </a:prstGeom>
          <a:ln>
            <a:headEnd/>
            <a:tailEnd/>
          </a:ln>
        </p:spPr>
        <p:style>
          <a:lnRef idx="0">
            <a:schemeClr val="accent3"/>
          </a:lnRef>
          <a:fillRef idx="3">
            <a:schemeClr val="accent3"/>
          </a:fillRef>
          <a:effectRef idx="3">
            <a:schemeClr val="accent3"/>
          </a:effectRef>
          <a:fontRef idx="minor">
            <a:schemeClr val="lt1"/>
          </a:fontRef>
        </p:style>
        <p:txBody>
          <a:bodyPr wrap="none" lIns="0" tIns="0" rIns="0" bIns="0" anchor="ctr"/>
          <a:lstStyle/>
          <a:p>
            <a:pPr algn="just"/>
            <a:r>
              <a:rPr lang="fr-FR" sz="2400" dirty="0" smtClean="0">
                <a:solidFill>
                  <a:schemeClr val="tx1"/>
                </a:solidFill>
              </a:rPr>
              <a:t>Un protocole est l’ensemble des règles qui doivent être </a:t>
            </a:r>
          </a:p>
          <a:p>
            <a:pPr algn="just"/>
            <a:r>
              <a:rPr lang="fr-FR" sz="2400" dirty="0" smtClean="0">
                <a:solidFill>
                  <a:schemeClr val="tx1"/>
                </a:solidFill>
              </a:rPr>
              <a:t>respectées pour réaliser un échange d’informations entre</a:t>
            </a:r>
          </a:p>
          <a:p>
            <a:pPr algn="just"/>
            <a:r>
              <a:rPr lang="fr-FR" sz="2400" dirty="0" smtClean="0">
                <a:solidFill>
                  <a:schemeClr val="tx1"/>
                </a:solidFill>
              </a:rPr>
              <a:t> les ordinateurs</a:t>
            </a:r>
          </a:p>
          <a:p>
            <a:pPr algn="just"/>
            <a:endParaRPr lang="fr-FR" sz="24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strips(downLeft)">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80">
                                          <p:stCondLst>
                                            <p:cond delay="0"/>
                                          </p:stCondLst>
                                        </p:cTn>
                                        <p:tgtEl>
                                          <p:spTgt spid="5"/>
                                        </p:tgtEl>
                                      </p:cBhvr>
                                    </p:animEffect>
                                    <p:anim calcmode="lin" valueType="num">
                                      <p:cBhvr>
                                        <p:cTn id="1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3" dur="26">
                                          <p:stCondLst>
                                            <p:cond delay="650"/>
                                          </p:stCondLst>
                                        </p:cTn>
                                        <p:tgtEl>
                                          <p:spTgt spid="5"/>
                                        </p:tgtEl>
                                      </p:cBhvr>
                                      <p:to x="100000" y="60000"/>
                                    </p:animScale>
                                    <p:animScale>
                                      <p:cBhvr>
                                        <p:cTn id="24" dur="166" decel="50000">
                                          <p:stCondLst>
                                            <p:cond delay="676"/>
                                          </p:stCondLst>
                                        </p:cTn>
                                        <p:tgtEl>
                                          <p:spTgt spid="5"/>
                                        </p:tgtEl>
                                      </p:cBhvr>
                                      <p:to x="100000" y="100000"/>
                                    </p:animScale>
                                    <p:animScale>
                                      <p:cBhvr>
                                        <p:cTn id="25" dur="26">
                                          <p:stCondLst>
                                            <p:cond delay="1312"/>
                                          </p:stCondLst>
                                        </p:cTn>
                                        <p:tgtEl>
                                          <p:spTgt spid="5"/>
                                        </p:tgtEl>
                                      </p:cBhvr>
                                      <p:to x="100000" y="80000"/>
                                    </p:animScale>
                                    <p:animScale>
                                      <p:cBhvr>
                                        <p:cTn id="26" dur="166" decel="50000">
                                          <p:stCondLst>
                                            <p:cond delay="1338"/>
                                          </p:stCondLst>
                                        </p:cTn>
                                        <p:tgtEl>
                                          <p:spTgt spid="5"/>
                                        </p:tgtEl>
                                      </p:cBhvr>
                                      <p:to x="100000" y="100000"/>
                                    </p:animScale>
                                    <p:animScale>
                                      <p:cBhvr>
                                        <p:cTn id="27" dur="26">
                                          <p:stCondLst>
                                            <p:cond delay="1642"/>
                                          </p:stCondLst>
                                        </p:cTn>
                                        <p:tgtEl>
                                          <p:spTgt spid="5"/>
                                        </p:tgtEl>
                                      </p:cBhvr>
                                      <p:to x="100000" y="90000"/>
                                    </p:animScale>
                                    <p:animScale>
                                      <p:cBhvr>
                                        <p:cTn id="28" dur="166" decel="50000">
                                          <p:stCondLst>
                                            <p:cond delay="1668"/>
                                          </p:stCondLst>
                                        </p:cTn>
                                        <p:tgtEl>
                                          <p:spTgt spid="5"/>
                                        </p:tgtEl>
                                      </p:cBhvr>
                                      <p:to x="100000" y="100000"/>
                                    </p:animScale>
                                    <p:animScale>
                                      <p:cBhvr>
                                        <p:cTn id="29" dur="26">
                                          <p:stCondLst>
                                            <p:cond delay="1808"/>
                                          </p:stCondLst>
                                        </p:cTn>
                                        <p:tgtEl>
                                          <p:spTgt spid="5"/>
                                        </p:tgtEl>
                                      </p:cBhvr>
                                      <p:to x="100000" y="95000"/>
                                    </p:animScale>
                                    <p:animScale>
                                      <p:cBhvr>
                                        <p:cTn id="3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4"/>
          <p:cNvSpPr txBox="1">
            <a:spLocks noChangeArrowheads="1"/>
          </p:cNvSpPr>
          <p:nvPr/>
        </p:nvSpPr>
        <p:spPr bwMode="auto">
          <a:xfrm>
            <a:off x="101600" y="765175"/>
            <a:ext cx="9144000" cy="369332"/>
          </a:xfrm>
          <a:prstGeom prst="rect">
            <a:avLst/>
          </a:prstGeom>
          <a:noFill/>
          <a:ln w="9525">
            <a:noFill/>
            <a:miter lim="800000"/>
            <a:headEnd/>
            <a:tailEnd/>
          </a:ln>
        </p:spPr>
        <p:txBody>
          <a:bodyPr>
            <a:spAutoFit/>
          </a:bodyPr>
          <a:lstStyle/>
          <a:p>
            <a:pPr>
              <a:spcBef>
                <a:spcPct val="50000"/>
              </a:spcBef>
            </a:pPr>
            <a:r>
              <a:rPr lang="fr-FR" b="1" u="sng" dirty="0"/>
              <a:t>IV / Les principaux équipements d’un réseau informatique :</a:t>
            </a:r>
          </a:p>
        </p:txBody>
      </p:sp>
      <p:sp>
        <p:nvSpPr>
          <p:cNvPr id="4" name="Text Box 5"/>
          <p:cNvSpPr txBox="1">
            <a:spLocks noChangeArrowheads="1"/>
          </p:cNvSpPr>
          <p:nvPr/>
        </p:nvSpPr>
        <p:spPr bwMode="auto">
          <a:xfrm>
            <a:off x="468314" y="1628776"/>
            <a:ext cx="8424863" cy="819455"/>
          </a:xfrm>
          <a:prstGeom prst="rect">
            <a:avLst/>
          </a:prstGeom>
          <a:noFill/>
          <a:ln w="9525">
            <a:noFill/>
            <a:miter lim="800000"/>
            <a:headEnd/>
            <a:tailEnd/>
          </a:ln>
        </p:spPr>
        <p:txBody>
          <a:bodyPr>
            <a:spAutoFit/>
          </a:bodyPr>
          <a:lstStyle/>
          <a:p>
            <a:pPr marL="342900" indent="-342900">
              <a:spcBef>
                <a:spcPct val="50000"/>
              </a:spcBef>
              <a:buFontTx/>
              <a:buAutoNum type="arabicParenR"/>
            </a:pPr>
            <a:r>
              <a:rPr lang="fr-FR" sz="2000" dirty="0"/>
              <a:t> La carte réseau :</a:t>
            </a:r>
          </a:p>
          <a:p>
            <a:pPr marL="342900" indent="-342900">
              <a:spcBef>
                <a:spcPct val="50000"/>
              </a:spcBef>
            </a:pPr>
            <a:r>
              <a:rPr lang="fr-FR" dirty="0"/>
              <a:t>C’est une carte d’interface (intermédiaire) entre l’ordinateur et le câble réseau.</a:t>
            </a:r>
          </a:p>
        </p:txBody>
      </p:sp>
      <p:pic>
        <p:nvPicPr>
          <p:cNvPr id="5" name="Picture 6" descr="carte2"/>
          <p:cNvPicPr>
            <a:picLocks noChangeAspect="1" noChangeArrowheads="1"/>
          </p:cNvPicPr>
          <p:nvPr/>
        </p:nvPicPr>
        <p:blipFill>
          <a:blip r:embed="rId2" cstate="print"/>
          <a:srcRect/>
          <a:stretch>
            <a:fillRect/>
          </a:stretch>
        </p:blipFill>
        <p:spPr bwMode="auto">
          <a:xfrm>
            <a:off x="2700339" y="3201988"/>
            <a:ext cx="3455987" cy="25511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strips(down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strips(downLeft)">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strips(downLeft)">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4"/>
          <p:cNvSpPr txBox="1">
            <a:spLocks noChangeArrowheads="1"/>
          </p:cNvSpPr>
          <p:nvPr/>
        </p:nvSpPr>
        <p:spPr bwMode="auto">
          <a:xfrm>
            <a:off x="468314" y="908050"/>
            <a:ext cx="8064500" cy="1092607"/>
          </a:xfrm>
          <a:prstGeom prst="rect">
            <a:avLst/>
          </a:prstGeom>
          <a:noFill/>
          <a:ln w="9525">
            <a:noFill/>
            <a:miter lim="800000"/>
            <a:headEnd/>
            <a:tailEnd/>
          </a:ln>
        </p:spPr>
        <p:txBody>
          <a:bodyPr>
            <a:spAutoFit/>
          </a:bodyPr>
          <a:lstStyle/>
          <a:p>
            <a:pPr marL="342900" indent="-342900">
              <a:spcBef>
                <a:spcPct val="50000"/>
              </a:spcBef>
              <a:buFontTx/>
              <a:buAutoNum type="arabicParenR" startAt="2"/>
            </a:pPr>
            <a:r>
              <a:rPr lang="fr-FR" sz="2000" dirty="0"/>
              <a:t>Supports de transmission :</a:t>
            </a:r>
          </a:p>
          <a:p>
            <a:pPr marL="342900" indent="-342900">
              <a:spcBef>
                <a:spcPct val="50000"/>
              </a:spcBef>
            </a:pPr>
            <a:r>
              <a:rPr lang="fr-FR" dirty="0"/>
              <a:t>Ce sont les supports physiques qui permettent de relier entre les cartes réseaux des ordinateurs d’un réseau informatique.</a:t>
            </a:r>
            <a:endParaRPr lang="fr-FR" sz="2000" dirty="0"/>
          </a:p>
        </p:txBody>
      </p:sp>
      <p:pic>
        <p:nvPicPr>
          <p:cNvPr id="4" name="Picture 5" descr="CableRJ45"/>
          <p:cNvPicPr>
            <a:picLocks noChangeAspect="1" noChangeArrowheads="1"/>
          </p:cNvPicPr>
          <p:nvPr/>
        </p:nvPicPr>
        <p:blipFill>
          <a:blip r:embed="rId2" cstate="print"/>
          <a:srcRect/>
          <a:stretch>
            <a:fillRect/>
          </a:stretch>
        </p:blipFill>
        <p:spPr bwMode="auto">
          <a:xfrm>
            <a:off x="4859340" y="2636839"/>
            <a:ext cx="3527425" cy="2784475"/>
          </a:xfrm>
          <a:prstGeom prst="rect">
            <a:avLst/>
          </a:prstGeom>
          <a:noFill/>
          <a:ln w="9525">
            <a:noFill/>
            <a:miter lim="800000"/>
            <a:headEnd/>
            <a:tailEnd/>
          </a:ln>
        </p:spPr>
      </p:pic>
      <p:pic>
        <p:nvPicPr>
          <p:cNvPr id="5" name="Picture 6" descr="RJ45"/>
          <p:cNvPicPr>
            <a:picLocks noChangeAspect="1" noChangeArrowheads="1"/>
          </p:cNvPicPr>
          <p:nvPr/>
        </p:nvPicPr>
        <p:blipFill>
          <a:blip r:embed="rId3" cstate="print"/>
          <a:srcRect/>
          <a:stretch>
            <a:fillRect/>
          </a:stretch>
        </p:blipFill>
        <p:spPr bwMode="auto">
          <a:xfrm>
            <a:off x="1331913" y="2636838"/>
            <a:ext cx="2519363" cy="251936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trips(down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strips(downLeft)">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downLeft)">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5"/>
          <p:cNvSpPr txBox="1">
            <a:spLocks noChangeArrowheads="1"/>
          </p:cNvSpPr>
          <p:nvPr/>
        </p:nvSpPr>
        <p:spPr bwMode="auto">
          <a:xfrm>
            <a:off x="395289" y="836614"/>
            <a:ext cx="8424863" cy="1092607"/>
          </a:xfrm>
          <a:prstGeom prst="rect">
            <a:avLst/>
          </a:prstGeom>
          <a:noFill/>
          <a:ln w="9525">
            <a:noFill/>
            <a:miter lim="800000"/>
            <a:headEnd/>
            <a:tailEnd/>
          </a:ln>
        </p:spPr>
        <p:txBody>
          <a:bodyPr>
            <a:spAutoFit/>
          </a:bodyPr>
          <a:lstStyle/>
          <a:p>
            <a:pPr marL="342900" indent="-342900">
              <a:spcBef>
                <a:spcPct val="50000"/>
              </a:spcBef>
              <a:buFontTx/>
              <a:buAutoNum type="arabicParenR" startAt="3"/>
            </a:pPr>
            <a:r>
              <a:rPr lang="fr-FR" sz="2000" dirty="0"/>
              <a:t>HUB et SWITCH : </a:t>
            </a:r>
          </a:p>
          <a:p>
            <a:pPr marL="342900" indent="-342900">
              <a:spcBef>
                <a:spcPct val="50000"/>
              </a:spcBef>
            </a:pPr>
            <a:r>
              <a:rPr lang="fr-FR" dirty="0"/>
              <a:t>Sont des équipements qui permettent d’interconnecter plusieurs ordinateurs entre eux pour former un réseau local</a:t>
            </a:r>
          </a:p>
        </p:txBody>
      </p:sp>
      <p:grpSp>
        <p:nvGrpSpPr>
          <p:cNvPr id="4" name="Group 27"/>
          <p:cNvGrpSpPr>
            <a:grpSpLocks/>
          </p:cNvGrpSpPr>
          <p:nvPr/>
        </p:nvGrpSpPr>
        <p:grpSpPr bwMode="auto">
          <a:xfrm>
            <a:off x="468314" y="3068638"/>
            <a:ext cx="3081337" cy="2243137"/>
            <a:chOff x="567" y="1933"/>
            <a:chExt cx="1941" cy="1413"/>
          </a:xfrm>
        </p:grpSpPr>
        <p:pic>
          <p:nvPicPr>
            <p:cNvPr id="5" name="Picture 23" descr="routeur"/>
            <p:cNvPicPr>
              <a:picLocks noChangeAspect="1" noChangeArrowheads="1"/>
            </p:cNvPicPr>
            <p:nvPr/>
          </p:nvPicPr>
          <p:blipFill>
            <a:blip r:embed="rId2" cstate="print"/>
            <a:srcRect/>
            <a:stretch>
              <a:fillRect/>
            </a:stretch>
          </p:blipFill>
          <p:spPr bwMode="auto">
            <a:xfrm>
              <a:off x="567" y="1933"/>
              <a:ext cx="1941" cy="659"/>
            </a:xfrm>
            <a:prstGeom prst="rect">
              <a:avLst/>
            </a:prstGeom>
            <a:noFill/>
            <a:ln w="9525">
              <a:noFill/>
              <a:miter lim="800000"/>
              <a:headEnd/>
              <a:tailEnd/>
            </a:ln>
          </p:spPr>
        </p:pic>
        <p:sp>
          <p:nvSpPr>
            <p:cNvPr id="6" name="Text Box 26"/>
            <p:cNvSpPr txBox="1">
              <a:spLocks noChangeArrowheads="1"/>
            </p:cNvSpPr>
            <p:nvPr/>
          </p:nvSpPr>
          <p:spPr bwMode="auto">
            <a:xfrm>
              <a:off x="839" y="3113"/>
              <a:ext cx="1633" cy="233"/>
            </a:xfrm>
            <a:prstGeom prst="rect">
              <a:avLst/>
            </a:prstGeom>
            <a:noFill/>
            <a:ln w="9525">
              <a:noFill/>
              <a:miter lim="800000"/>
              <a:headEnd/>
              <a:tailEnd/>
            </a:ln>
          </p:spPr>
          <p:txBody>
            <a:bodyPr>
              <a:spAutoFit/>
            </a:bodyPr>
            <a:lstStyle/>
            <a:p>
              <a:pPr>
                <a:spcBef>
                  <a:spcPct val="50000"/>
                </a:spcBef>
              </a:pPr>
              <a:r>
                <a:rPr lang="fr-FR" dirty="0"/>
                <a:t>HUB ( Concentrateur)</a:t>
              </a:r>
            </a:p>
          </p:txBody>
        </p:sp>
      </p:grpSp>
      <p:grpSp>
        <p:nvGrpSpPr>
          <p:cNvPr id="7" name="Group 30"/>
          <p:cNvGrpSpPr>
            <a:grpSpLocks/>
          </p:cNvGrpSpPr>
          <p:nvPr/>
        </p:nvGrpSpPr>
        <p:grpSpPr bwMode="auto">
          <a:xfrm>
            <a:off x="4572000" y="2997202"/>
            <a:ext cx="4048125" cy="2266951"/>
            <a:chOff x="2880" y="1888"/>
            <a:chExt cx="2550" cy="1428"/>
          </a:xfrm>
        </p:grpSpPr>
        <p:pic>
          <p:nvPicPr>
            <p:cNvPr id="8" name="Picture 28" descr="switch"/>
            <p:cNvPicPr>
              <a:picLocks noChangeAspect="1" noChangeArrowheads="1"/>
            </p:cNvPicPr>
            <p:nvPr/>
          </p:nvPicPr>
          <p:blipFill>
            <a:blip r:embed="rId3" cstate="print"/>
            <a:srcRect/>
            <a:stretch>
              <a:fillRect/>
            </a:stretch>
          </p:blipFill>
          <p:spPr bwMode="auto">
            <a:xfrm>
              <a:off x="2880" y="1888"/>
              <a:ext cx="2550" cy="871"/>
            </a:xfrm>
            <a:prstGeom prst="rect">
              <a:avLst/>
            </a:prstGeom>
            <a:noFill/>
            <a:ln w="9525">
              <a:noFill/>
              <a:miter lim="800000"/>
              <a:headEnd/>
              <a:tailEnd/>
            </a:ln>
          </p:spPr>
        </p:pic>
        <p:sp>
          <p:nvSpPr>
            <p:cNvPr id="9" name="Text Box 29"/>
            <p:cNvSpPr txBox="1">
              <a:spLocks noChangeArrowheads="1"/>
            </p:cNvSpPr>
            <p:nvPr/>
          </p:nvSpPr>
          <p:spPr bwMode="auto">
            <a:xfrm>
              <a:off x="2958" y="3083"/>
              <a:ext cx="1573" cy="233"/>
            </a:xfrm>
            <a:prstGeom prst="rect">
              <a:avLst/>
            </a:prstGeom>
            <a:noFill/>
            <a:ln w="9525">
              <a:noFill/>
              <a:miter lim="800000"/>
              <a:headEnd/>
              <a:tailEnd/>
            </a:ln>
          </p:spPr>
          <p:txBody>
            <a:bodyPr wrap="none">
              <a:spAutoFit/>
            </a:bodyPr>
            <a:lstStyle/>
            <a:p>
              <a:r>
                <a:rPr lang="fr-FR" dirty="0"/>
                <a:t>SWITCH ( Commutateur)</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trips(down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strips(downLeft)">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strips(downLeft)">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2" name="Text Box 4"/>
          <p:cNvSpPr txBox="1">
            <a:spLocks noChangeArrowheads="1"/>
          </p:cNvSpPr>
          <p:nvPr/>
        </p:nvSpPr>
        <p:spPr bwMode="auto">
          <a:xfrm>
            <a:off x="468314" y="1341439"/>
            <a:ext cx="8353425" cy="2169825"/>
          </a:xfrm>
          <a:prstGeom prst="rect">
            <a:avLst/>
          </a:prstGeom>
          <a:noFill/>
          <a:ln w="9525">
            <a:noFill/>
            <a:miter lim="800000"/>
            <a:headEnd/>
            <a:tailEnd/>
          </a:ln>
        </p:spPr>
        <p:txBody>
          <a:bodyPr>
            <a:spAutoFit/>
          </a:bodyPr>
          <a:lstStyle/>
          <a:p>
            <a:pPr>
              <a:spcBef>
                <a:spcPct val="50000"/>
              </a:spcBef>
            </a:pPr>
            <a:r>
              <a:rPr lang="fr-FR" dirty="0"/>
              <a:t>Remarque :</a:t>
            </a:r>
          </a:p>
          <a:p>
            <a:pPr>
              <a:spcBef>
                <a:spcPct val="50000"/>
              </a:spcBef>
            </a:pPr>
            <a:endParaRPr lang="fr-FR" dirty="0"/>
          </a:p>
          <a:p>
            <a:pPr>
              <a:spcBef>
                <a:spcPct val="50000"/>
              </a:spcBef>
            </a:pPr>
            <a:r>
              <a:rPr lang="fr-FR" sz="2000" dirty="0"/>
              <a:t>Le HUB permet de récupérer les données parvenant sur un des ports et de les diffuser sur tous les ports, mais le SWITCH permet de récupérer les données parvenant sur un des ports et les analyser avant de les diffuser seulement sur les ports de destination.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43012">
                                            <p:txEl>
                                              <p:pRg st="0" end="0"/>
                                            </p:txEl>
                                          </p:spTgt>
                                        </p:tgtEl>
                                        <p:attrNameLst>
                                          <p:attrName>style.visibility</p:attrName>
                                        </p:attrNameLst>
                                      </p:cBhvr>
                                      <p:to>
                                        <p:strVal val="visible"/>
                                      </p:to>
                                    </p:set>
                                    <p:animEffect transition="in" filter="strips(downLeft)">
                                      <p:cBhvr>
                                        <p:cTn id="7" dur="500"/>
                                        <p:tgtEl>
                                          <p:spTgt spid="43012">
                                            <p:txEl>
                                              <p:pRg st="0" end="0"/>
                                            </p:txEl>
                                          </p:spTgt>
                                        </p:tgtEl>
                                      </p:cBhvr>
                                    </p:animEffect>
                                  </p:childTnLst>
                                </p:cTn>
                              </p:par>
                              <p:par>
                                <p:cTn id="8" presetID="18" presetClass="entr" presetSubtype="12" fill="hold" nodeType="withEffect">
                                  <p:stCondLst>
                                    <p:cond delay="0"/>
                                  </p:stCondLst>
                                  <p:childTnLst>
                                    <p:set>
                                      <p:cBhvr>
                                        <p:cTn id="9" dur="1" fill="hold">
                                          <p:stCondLst>
                                            <p:cond delay="0"/>
                                          </p:stCondLst>
                                        </p:cTn>
                                        <p:tgtEl>
                                          <p:spTgt spid="43012">
                                            <p:txEl>
                                              <p:pRg st="2" end="2"/>
                                            </p:txEl>
                                          </p:spTgt>
                                        </p:tgtEl>
                                        <p:attrNameLst>
                                          <p:attrName>style.visibility</p:attrName>
                                        </p:attrNameLst>
                                      </p:cBhvr>
                                      <p:to>
                                        <p:strVal val="visible"/>
                                      </p:to>
                                    </p:set>
                                    <p:animEffect transition="in" filter="strips(downLeft)">
                                      <p:cBhvr>
                                        <p:cTn id="10" dur="500"/>
                                        <p:tgtEl>
                                          <p:spTgt spid="430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4"/>
          <p:cNvSpPr txBox="1">
            <a:spLocks noChangeArrowheads="1"/>
          </p:cNvSpPr>
          <p:nvPr/>
        </p:nvSpPr>
        <p:spPr bwMode="auto">
          <a:xfrm>
            <a:off x="395289" y="1052514"/>
            <a:ext cx="8177212" cy="523220"/>
          </a:xfrm>
          <a:prstGeom prst="rect">
            <a:avLst/>
          </a:prstGeom>
          <a:noFill/>
          <a:ln w="9525">
            <a:noFill/>
            <a:miter lim="800000"/>
            <a:headEnd/>
            <a:tailEnd/>
          </a:ln>
        </p:spPr>
        <p:txBody>
          <a:bodyPr>
            <a:spAutoFit/>
          </a:bodyPr>
          <a:lstStyle/>
          <a:p>
            <a:pPr rtl="0">
              <a:spcBef>
                <a:spcPct val="50000"/>
              </a:spcBef>
            </a:pPr>
            <a:r>
              <a:rPr lang="fr-FR" sz="2800" b="1" u="sng" dirty="0">
                <a:solidFill>
                  <a:srgbClr val="000099"/>
                </a:solidFill>
              </a:rPr>
              <a:t>VI- Classification des réseaux informatiques</a:t>
            </a:r>
          </a:p>
        </p:txBody>
      </p:sp>
      <p:sp>
        <p:nvSpPr>
          <p:cNvPr id="86021" name="Text Box 5"/>
          <p:cNvSpPr txBox="1">
            <a:spLocks noChangeArrowheads="1"/>
          </p:cNvSpPr>
          <p:nvPr/>
        </p:nvSpPr>
        <p:spPr bwMode="auto">
          <a:xfrm>
            <a:off x="287339" y="1773239"/>
            <a:ext cx="8101012" cy="923330"/>
          </a:xfrm>
          <a:prstGeom prst="rect">
            <a:avLst/>
          </a:prstGeom>
          <a:noFill/>
          <a:ln w="9525">
            <a:noFill/>
            <a:miter lim="800000"/>
            <a:headEnd/>
            <a:tailEnd/>
          </a:ln>
        </p:spPr>
        <p:txBody>
          <a:bodyPr>
            <a:spAutoFit/>
          </a:bodyPr>
          <a:lstStyle/>
          <a:p>
            <a:pPr rtl="0"/>
            <a:r>
              <a:rPr lang="fr-FR" dirty="0">
                <a:latin typeface="Calibri" pitchFamily="34" charset="0"/>
                <a:cs typeface="Arial" pitchFamily="34" charset="0"/>
              </a:rPr>
              <a:t>	Les réseaux peuvent être classés selon leurs taille c’est-à-dire selon la distance maximal parcourue par un message au cours d’une transmission d’un nœud émetteur et un autre récepteur du réseau. </a:t>
            </a:r>
          </a:p>
        </p:txBody>
      </p:sp>
      <p:sp>
        <p:nvSpPr>
          <p:cNvPr id="86022" name="Text Box 6"/>
          <p:cNvSpPr txBox="1">
            <a:spLocks noChangeArrowheads="1"/>
          </p:cNvSpPr>
          <p:nvPr/>
        </p:nvSpPr>
        <p:spPr bwMode="auto">
          <a:xfrm>
            <a:off x="395289" y="3500438"/>
            <a:ext cx="5256212" cy="369332"/>
          </a:xfrm>
          <a:prstGeom prst="rect">
            <a:avLst/>
          </a:prstGeom>
          <a:noFill/>
          <a:ln w="9525">
            <a:noFill/>
            <a:miter lim="800000"/>
            <a:headEnd/>
            <a:tailEnd/>
          </a:ln>
        </p:spPr>
        <p:txBody>
          <a:bodyPr>
            <a:spAutoFit/>
          </a:bodyPr>
          <a:lstStyle/>
          <a:p>
            <a:pPr>
              <a:spcBef>
                <a:spcPct val="50000"/>
              </a:spcBef>
            </a:pPr>
            <a:r>
              <a:rPr lang="fr-FR" dirty="0"/>
              <a:t>Selon ce critère </a:t>
            </a:r>
            <a:r>
              <a:rPr lang="fr-FR" dirty="0">
                <a:latin typeface="Calibri" pitchFamily="34" charset="0"/>
              </a:rPr>
              <a:t>on</a:t>
            </a:r>
            <a:r>
              <a:rPr lang="fr-FR" dirty="0"/>
              <a:t> trouve :  </a:t>
            </a:r>
          </a:p>
        </p:txBody>
      </p:sp>
      <p:sp>
        <p:nvSpPr>
          <p:cNvPr id="86023" name="Text Box 7"/>
          <p:cNvSpPr txBox="1">
            <a:spLocks noChangeArrowheads="1"/>
          </p:cNvSpPr>
          <p:nvPr/>
        </p:nvSpPr>
        <p:spPr bwMode="auto">
          <a:xfrm>
            <a:off x="395288" y="4221164"/>
            <a:ext cx="8748712" cy="1477328"/>
          </a:xfrm>
          <a:prstGeom prst="rect">
            <a:avLst/>
          </a:prstGeom>
          <a:noFill/>
          <a:ln w="9525">
            <a:noFill/>
            <a:miter lim="800000"/>
            <a:headEnd/>
            <a:tailEnd/>
          </a:ln>
        </p:spPr>
        <p:txBody>
          <a:bodyPr>
            <a:spAutoFit/>
          </a:bodyPr>
          <a:lstStyle/>
          <a:p>
            <a:pPr rtl="0">
              <a:buFont typeface="Wingdings" pitchFamily="2" charset="2"/>
              <a:buChar char="§"/>
            </a:pPr>
            <a:r>
              <a:rPr lang="fr-FR" b="1" u="sng" dirty="0">
                <a:solidFill>
                  <a:schemeClr val="tx2"/>
                </a:solidFill>
                <a:cs typeface="Arial" pitchFamily="34" charset="0"/>
              </a:rPr>
              <a:t>Réseaux locaux LAN(Local Area Network)</a:t>
            </a:r>
          </a:p>
          <a:p>
            <a:pPr rtl="0">
              <a:buFont typeface="Wingdings" pitchFamily="2" charset="2"/>
              <a:buChar char="§"/>
            </a:pPr>
            <a:endParaRPr lang="fr-FR" b="1" u="sng" dirty="0">
              <a:solidFill>
                <a:schemeClr val="tx2"/>
              </a:solidFill>
              <a:cs typeface="Arial" pitchFamily="34" charset="0"/>
            </a:endParaRPr>
          </a:p>
          <a:p>
            <a:pPr rtl="0">
              <a:buFont typeface="Wingdings" pitchFamily="2" charset="2"/>
              <a:buChar char="§"/>
            </a:pPr>
            <a:r>
              <a:rPr lang="fr-FR" b="1" u="sng" dirty="0">
                <a:solidFill>
                  <a:schemeClr val="tx2"/>
                </a:solidFill>
                <a:cs typeface="Arial" pitchFamily="34" charset="0"/>
              </a:rPr>
              <a:t>Réseaux Métropolitains MAN(</a:t>
            </a:r>
            <a:r>
              <a:rPr lang="fr-FR" b="1" u="sng" dirty="0" err="1">
                <a:solidFill>
                  <a:schemeClr val="tx2"/>
                </a:solidFill>
                <a:cs typeface="Arial" pitchFamily="34" charset="0"/>
              </a:rPr>
              <a:t>Métropolitan</a:t>
            </a:r>
            <a:r>
              <a:rPr lang="fr-FR" b="1" u="sng" dirty="0">
                <a:solidFill>
                  <a:schemeClr val="tx2"/>
                </a:solidFill>
                <a:cs typeface="Arial" pitchFamily="34" charset="0"/>
              </a:rPr>
              <a:t> Area Network)</a:t>
            </a:r>
          </a:p>
          <a:p>
            <a:pPr rtl="0">
              <a:buFont typeface="Wingdings" pitchFamily="2" charset="2"/>
              <a:buChar char="§"/>
            </a:pPr>
            <a:endParaRPr lang="fr-FR" b="1" u="sng" dirty="0">
              <a:solidFill>
                <a:schemeClr val="tx2"/>
              </a:solidFill>
              <a:cs typeface="Arial" pitchFamily="34" charset="0"/>
            </a:endParaRPr>
          </a:p>
          <a:p>
            <a:pPr rtl="0">
              <a:buFont typeface="Wingdings" pitchFamily="2" charset="2"/>
              <a:buChar char="§"/>
            </a:pPr>
            <a:r>
              <a:rPr lang="fr-FR" b="1" u="sng" dirty="0">
                <a:solidFill>
                  <a:schemeClr val="tx2"/>
                </a:solidFill>
                <a:cs typeface="Arial" pitchFamily="34" charset="0"/>
              </a:rPr>
              <a:t>Réseaux étendus WAN(</a:t>
            </a:r>
            <a:r>
              <a:rPr lang="fr-FR" b="1" u="sng" dirty="0" err="1">
                <a:solidFill>
                  <a:schemeClr val="tx2"/>
                </a:solidFill>
                <a:cs typeface="Arial" pitchFamily="34" charset="0"/>
              </a:rPr>
              <a:t>Wide</a:t>
            </a:r>
            <a:r>
              <a:rPr lang="fr-FR" b="1" u="sng" dirty="0">
                <a:solidFill>
                  <a:schemeClr val="tx2"/>
                </a:solidFill>
                <a:cs typeface="Arial" pitchFamily="34" charset="0"/>
              </a:rPr>
              <a:t> Area Network)</a:t>
            </a:r>
            <a:endParaRPr lang="fr-FR" b="1" u="sng" dirty="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6021"/>
                                        </p:tgtEl>
                                        <p:attrNameLst>
                                          <p:attrName>style.visibility</p:attrName>
                                        </p:attrNameLst>
                                      </p:cBhvr>
                                      <p:to>
                                        <p:strVal val="visible"/>
                                      </p:to>
                                    </p:set>
                                    <p:animEffect transition="in" filter="checkerboard(across)">
                                      <p:cBhvr>
                                        <p:cTn id="7" dur="500"/>
                                        <p:tgtEl>
                                          <p:spTgt spid="86021"/>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86022"/>
                                        </p:tgtEl>
                                        <p:attrNameLst>
                                          <p:attrName>style.visibility</p:attrName>
                                        </p:attrNameLst>
                                      </p:cBhvr>
                                      <p:to>
                                        <p:strVal val="visible"/>
                                      </p:to>
                                    </p:set>
                                    <p:animEffect transition="in" filter="checkerboard(across)">
                                      <p:cBhvr>
                                        <p:cTn id="12" dur="500"/>
                                        <p:tgtEl>
                                          <p:spTgt spid="86022"/>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86023">
                                            <p:txEl>
                                              <p:pRg st="0" end="0"/>
                                            </p:txEl>
                                          </p:spTgt>
                                        </p:tgtEl>
                                        <p:attrNameLst>
                                          <p:attrName>style.visibility</p:attrName>
                                        </p:attrNameLst>
                                      </p:cBhvr>
                                      <p:to>
                                        <p:strVal val="visible"/>
                                      </p:to>
                                    </p:set>
                                    <p:animEffect transition="in" filter="checkerboard(across)">
                                      <p:cBhvr>
                                        <p:cTn id="17" dur="500"/>
                                        <p:tgtEl>
                                          <p:spTgt spid="8602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86023">
                                            <p:txEl>
                                              <p:pRg st="2" end="2"/>
                                            </p:txEl>
                                          </p:spTgt>
                                        </p:tgtEl>
                                        <p:attrNameLst>
                                          <p:attrName>style.visibility</p:attrName>
                                        </p:attrNameLst>
                                      </p:cBhvr>
                                      <p:to>
                                        <p:strVal val="visible"/>
                                      </p:to>
                                    </p:set>
                                    <p:animEffect transition="in" filter="checkerboard(across)">
                                      <p:cBhvr>
                                        <p:cTn id="22" dur="500"/>
                                        <p:tgtEl>
                                          <p:spTgt spid="8602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86023">
                                            <p:txEl>
                                              <p:pRg st="4" end="4"/>
                                            </p:txEl>
                                          </p:spTgt>
                                        </p:tgtEl>
                                        <p:attrNameLst>
                                          <p:attrName>style.visibility</p:attrName>
                                        </p:attrNameLst>
                                      </p:cBhvr>
                                      <p:to>
                                        <p:strVal val="visible"/>
                                      </p:to>
                                    </p:set>
                                    <p:animEffect transition="in" filter="checkerboard(across)">
                                      <p:cBhvr>
                                        <p:cTn id="27" dur="500"/>
                                        <p:tgtEl>
                                          <p:spTgt spid="8602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21" grpId="0"/>
      <p:bldP spid="8602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4"/>
          <p:cNvSpPr>
            <a:spLocks noChangeArrowheads="1"/>
          </p:cNvSpPr>
          <p:nvPr/>
        </p:nvSpPr>
        <p:spPr bwMode="auto">
          <a:xfrm>
            <a:off x="250826" y="815975"/>
            <a:ext cx="4078361" cy="369332"/>
          </a:xfrm>
          <a:prstGeom prst="rect">
            <a:avLst/>
          </a:prstGeom>
          <a:noFill/>
          <a:ln w="9525">
            <a:noFill/>
            <a:miter lim="800000"/>
            <a:headEnd/>
            <a:tailEnd/>
          </a:ln>
        </p:spPr>
        <p:txBody>
          <a:bodyPr wrap="none">
            <a:spAutoFit/>
          </a:bodyPr>
          <a:lstStyle/>
          <a:p>
            <a:pPr rtl="0">
              <a:buFont typeface="Wingdings" pitchFamily="2" charset="2"/>
              <a:buNone/>
            </a:pPr>
            <a:r>
              <a:rPr lang="fr-FR" b="1" u="sng">
                <a:solidFill>
                  <a:schemeClr val="tx2"/>
                </a:solidFill>
              </a:rPr>
              <a:t>1- Réseau local LAN(Local Area Network)</a:t>
            </a:r>
          </a:p>
        </p:txBody>
      </p:sp>
      <p:sp>
        <p:nvSpPr>
          <p:cNvPr id="33795" name="Text Box 5"/>
          <p:cNvSpPr txBox="1">
            <a:spLocks noChangeArrowheads="1"/>
          </p:cNvSpPr>
          <p:nvPr/>
        </p:nvSpPr>
        <p:spPr bwMode="auto">
          <a:xfrm>
            <a:off x="250826" y="1268414"/>
            <a:ext cx="8748713" cy="923330"/>
          </a:xfrm>
          <a:prstGeom prst="rect">
            <a:avLst/>
          </a:prstGeom>
          <a:noFill/>
          <a:ln w="9525">
            <a:noFill/>
            <a:miter lim="800000"/>
            <a:headEnd/>
            <a:tailEnd/>
          </a:ln>
        </p:spPr>
        <p:txBody>
          <a:bodyPr>
            <a:spAutoFit/>
          </a:bodyPr>
          <a:lstStyle/>
          <a:p>
            <a:pPr rtl="0"/>
            <a:r>
              <a:rPr lang="fr-FR"/>
              <a:t>    Un réseau local est un groupe d’ordinateurs et  de périphériques (imprimantes,disques durs…etc. ) installés dans un rayon relativement limité et connectés entre eux par une liaison qui permet à chacun d’interagir avec n’importe quel élément du réseau.</a:t>
            </a:r>
          </a:p>
        </p:txBody>
      </p:sp>
      <p:pic>
        <p:nvPicPr>
          <p:cNvPr id="33796" name="Picture 6"/>
          <p:cNvPicPr>
            <a:picLocks noChangeAspect="1" noChangeArrowheads="1"/>
          </p:cNvPicPr>
          <p:nvPr/>
        </p:nvPicPr>
        <p:blipFill>
          <a:blip r:embed="rId2" cstate="print"/>
          <a:srcRect/>
          <a:stretch>
            <a:fillRect/>
          </a:stretch>
        </p:blipFill>
        <p:spPr bwMode="auto">
          <a:xfrm>
            <a:off x="1619251" y="3144839"/>
            <a:ext cx="5832475" cy="3597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2"/>
          <p:cNvSpPr txBox="1">
            <a:spLocks/>
          </p:cNvSpPr>
          <p:nvPr/>
        </p:nvSpPr>
        <p:spPr>
          <a:xfrm>
            <a:off x="301752" y="1527048"/>
            <a:ext cx="8503920" cy="4572000"/>
          </a:xfrm>
          <a:prstGeom prst="rect">
            <a:avLst/>
          </a:prstGeom>
        </p:spPr>
        <p:txBody>
          <a:bodyPr/>
          <a:lstStyle/>
          <a:p>
            <a:pPr marL="274320" marR="0" lvl="0" indent="-274320" algn="just" defTabSz="914400" rtl="0" eaLnBrk="1" fontAlgn="auto" latinLnBrk="0" hangingPunct="1">
              <a:lnSpc>
                <a:spcPct val="100000"/>
              </a:lnSpc>
              <a:spcBef>
                <a:spcPct val="20000"/>
              </a:spcBef>
              <a:spcAft>
                <a:spcPts val="0"/>
              </a:spcAft>
              <a:buClr>
                <a:schemeClr val="accent1"/>
              </a:buClr>
              <a:buSzPct val="85000"/>
              <a:buFont typeface="Wingdings 2"/>
              <a:buChar char=""/>
              <a:tabLst/>
              <a:defRPr/>
            </a:pPr>
            <a:endParaRPr kumimoji="0" lang="fr-FR" sz="27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just" defTabSz="914400" rtl="0" eaLnBrk="1" fontAlgn="auto" latinLnBrk="0" hangingPunct="1">
              <a:lnSpc>
                <a:spcPct val="100000"/>
              </a:lnSpc>
              <a:spcBef>
                <a:spcPct val="20000"/>
              </a:spcBef>
              <a:spcAft>
                <a:spcPts val="0"/>
              </a:spcAft>
              <a:buClr>
                <a:schemeClr val="accent1"/>
              </a:buClr>
              <a:buSzPct val="85000"/>
              <a:buFont typeface="Wingdings 2"/>
              <a:buChar char=""/>
              <a:tabLst/>
              <a:defRPr/>
            </a:pPr>
            <a:r>
              <a:rPr kumimoji="0" lang="fr-FR" sz="2700" b="1" i="0" u="sng" strike="noStrike" kern="1200" cap="none" spc="0" normalizeH="0" baseline="0" noProof="0" dirty="0" smtClean="0">
                <a:ln>
                  <a:noFill/>
                </a:ln>
                <a:solidFill>
                  <a:schemeClr val="tx1"/>
                </a:solidFill>
                <a:effectLst/>
                <a:uLnTx/>
                <a:uFillTx/>
                <a:latin typeface="+mn-lt"/>
                <a:ea typeface="+mn-ea"/>
                <a:cs typeface="+mn-cs"/>
              </a:rPr>
              <a:t>Conclusion</a:t>
            </a:r>
            <a:r>
              <a:rPr kumimoji="0" lang="fr-FR" sz="2700" b="0" i="0" u="none" strike="noStrike" kern="1200" cap="none" spc="0" normalizeH="0" baseline="0" noProof="0" dirty="0" smtClean="0">
                <a:ln>
                  <a:noFill/>
                </a:ln>
                <a:solidFill>
                  <a:schemeClr val="tx1"/>
                </a:solidFill>
                <a:effectLst/>
                <a:uLnTx/>
                <a:uFillTx/>
                <a:latin typeface="+mn-lt"/>
                <a:ea typeface="+mn-ea"/>
                <a:cs typeface="+mn-cs"/>
              </a:rPr>
              <a:t>:</a:t>
            </a:r>
          </a:p>
          <a:p>
            <a:pPr marL="274320" marR="0" lvl="0" indent="-274320" algn="just" defTabSz="914400" rtl="0" eaLnBrk="1" fontAlgn="auto" latinLnBrk="0" hangingPunct="1">
              <a:lnSpc>
                <a:spcPct val="100000"/>
              </a:lnSpc>
              <a:spcBef>
                <a:spcPct val="20000"/>
              </a:spcBef>
              <a:spcAft>
                <a:spcPts val="0"/>
              </a:spcAft>
              <a:buClr>
                <a:schemeClr val="accent1"/>
              </a:buClr>
              <a:buSzPct val="85000"/>
              <a:buFont typeface="Wingdings 2"/>
              <a:buNone/>
              <a:tabLst/>
              <a:defRPr/>
            </a:pPr>
            <a:r>
              <a:rPr kumimoji="0" lang="fr-FR" sz="2700" b="1" i="0" u="none" strike="noStrike" kern="1200" cap="none" spc="0" normalizeH="0" baseline="0" noProof="0" dirty="0" smtClean="0">
                <a:ln>
                  <a:noFill/>
                </a:ln>
                <a:solidFill>
                  <a:schemeClr val="tx1"/>
                </a:solidFill>
                <a:effectLst/>
                <a:uLnTx/>
                <a:uFillTx/>
                <a:latin typeface="+mn-lt"/>
                <a:ea typeface="+mn-ea"/>
                <a:cs typeface="+mn-cs"/>
              </a:rPr>
              <a:t>   </a:t>
            </a:r>
            <a:r>
              <a:rPr kumimoji="0" lang="fr-FR" sz="32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On dit que la ligne entre Rabat et Ouarzazate Est un Réseau ferroviaire Donc :</a:t>
            </a:r>
            <a:endParaRPr kumimoji="0" lang="fr-FR" sz="27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274320" marR="0" lvl="0" indent="-274320" algn="just" defTabSz="914400" rtl="0" eaLnBrk="1" fontAlgn="auto" latinLnBrk="0" hangingPunct="1">
              <a:lnSpc>
                <a:spcPct val="100000"/>
              </a:lnSpc>
              <a:spcBef>
                <a:spcPct val="20000"/>
              </a:spcBef>
              <a:spcAft>
                <a:spcPts val="0"/>
              </a:spcAft>
              <a:buClr>
                <a:schemeClr val="accent1"/>
              </a:buClr>
              <a:buSzPct val="85000"/>
              <a:buFont typeface="Wingdings 2"/>
              <a:buNone/>
              <a:tabLst/>
              <a:defRPr/>
            </a:pPr>
            <a:endParaRPr kumimoji="0" lang="fr-FR" sz="27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4"/>
          <p:cNvSpPr>
            <a:spLocks noChangeArrowheads="1"/>
          </p:cNvSpPr>
          <p:nvPr/>
        </p:nvSpPr>
        <p:spPr bwMode="auto">
          <a:xfrm>
            <a:off x="250826" y="815975"/>
            <a:ext cx="3299301" cy="369332"/>
          </a:xfrm>
          <a:prstGeom prst="rect">
            <a:avLst/>
          </a:prstGeom>
          <a:noFill/>
          <a:ln w="9525">
            <a:noFill/>
            <a:miter lim="800000"/>
            <a:headEnd/>
            <a:tailEnd/>
          </a:ln>
        </p:spPr>
        <p:txBody>
          <a:bodyPr wrap="none">
            <a:spAutoFit/>
          </a:bodyPr>
          <a:lstStyle/>
          <a:p>
            <a:pPr rtl="0">
              <a:buFont typeface="Wingdings" pitchFamily="2" charset="2"/>
              <a:buNone/>
            </a:pPr>
            <a:r>
              <a:rPr lang="fr-FR" b="1" u="sng">
                <a:solidFill>
                  <a:schemeClr val="tx2"/>
                </a:solidFill>
              </a:rPr>
              <a:t>2 - Réseaux Métropolitains MAN</a:t>
            </a:r>
          </a:p>
        </p:txBody>
      </p:sp>
      <p:sp>
        <p:nvSpPr>
          <p:cNvPr id="87045" name="Text Box 5"/>
          <p:cNvSpPr txBox="1">
            <a:spLocks noChangeArrowheads="1"/>
          </p:cNvSpPr>
          <p:nvPr/>
        </p:nvSpPr>
        <p:spPr bwMode="auto">
          <a:xfrm>
            <a:off x="179389" y="1484313"/>
            <a:ext cx="8713787" cy="923330"/>
          </a:xfrm>
          <a:prstGeom prst="rect">
            <a:avLst/>
          </a:prstGeom>
          <a:noFill/>
          <a:ln w="9525">
            <a:noFill/>
            <a:miter lim="800000"/>
            <a:headEnd/>
            <a:tailEnd/>
          </a:ln>
        </p:spPr>
        <p:txBody>
          <a:bodyPr>
            <a:spAutoFit/>
          </a:bodyPr>
          <a:lstStyle/>
          <a:p>
            <a:pPr rtl="0">
              <a:spcBef>
                <a:spcPct val="50000"/>
              </a:spcBef>
            </a:pPr>
            <a:r>
              <a:rPr lang="fr-FR"/>
              <a:t>Un réseau métropolitain MAN(Métropolitan Area Network) est un réseau à grande vitesse qui peut transporter voix,données et image jusqu’à 200Mbps sur des distances inférieur à 75Klm.</a:t>
            </a:r>
          </a:p>
        </p:txBody>
      </p:sp>
      <p:pic>
        <p:nvPicPr>
          <p:cNvPr id="2050" name="Picture 2"/>
          <p:cNvPicPr>
            <a:picLocks noChangeAspect="1" noChangeArrowheads="1"/>
          </p:cNvPicPr>
          <p:nvPr/>
        </p:nvPicPr>
        <p:blipFill>
          <a:blip r:embed="rId2" cstate="print"/>
          <a:srcRect/>
          <a:stretch>
            <a:fillRect/>
          </a:stretch>
        </p:blipFill>
        <p:spPr bwMode="auto">
          <a:xfrm>
            <a:off x="1403351" y="2786064"/>
            <a:ext cx="6048375" cy="407193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7045"/>
                                        </p:tgtEl>
                                        <p:attrNameLst>
                                          <p:attrName>style.visibility</p:attrName>
                                        </p:attrNameLst>
                                      </p:cBhvr>
                                      <p:to>
                                        <p:strVal val="visible"/>
                                      </p:to>
                                    </p:set>
                                    <p:animEffect transition="in" filter="checkerboard(across)">
                                      <p:cBhvr>
                                        <p:cTn id="7" dur="500"/>
                                        <p:tgtEl>
                                          <p:spTgt spid="8704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checkerboard(across)">
                                      <p:cBhvr>
                                        <p:cTn id="12"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4"/>
          <p:cNvSpPr>
            <a:spLocks noChangeArrowheads="1"/>
          </p:cNvSpPr>
          <p:nvPr/>
        </p:nvSpPr>
        <p:spPr bwMode="auto">
          <a:xfrm>
            <a:off x="250825" y="815975"/>
            <a:ext cx="4693914" cy="369332"/>
          </a:xfrm>
          <a:prstGeom prst="rect">
            <a:avLst/>
          </a:prstGeom>
          <a:noFill/>
          <a:ln w="9525">
            <a:noFill/>
            <a:miter lim="800000"/>
            <a:headEnd/>
            <a:tailEnd/>
          </a:ln>
        </p:spPr>
        <p:txBody>
          <a:bodyPr wrap="none">
            <a:spAutoFit/>
          </a:bodyPr>
          <a:lstStyle/>
          <a:p>
            <a:pPr rtl="0">
              <a:buFont typeface="Wingdings" pitchFamily="2" charset="2"/>
              <a:buNone/>
            </a:pPr>
            <a:r>
              <a:rPr lang="fr-FR" b="1" u="sng">
                <a:solidFill>
                  <a:schemeClr val="tx2"/>
                </a:solidFill>
                <a:cs typeface="Arial" pitchFamily="34" charset="0"/>
              </a:rPr>
              <a:t>3 - Réseaux étendus WAN(Wide Area Network)</a:t>
            </a:r>
          </a:p>
        </p:txBody>
      </p:sp>
      <p:sp>
        <p:nvSpPr>
          <p:cNvPr id="35843" name="Text Box 5"/>
          <p:cNvSpPr txBox="1">
            <a:spLocks noChangeArrowheads="1"/>
          </p:cNvSpPr>
          <p:nvPr/>
        </p:nvSpPr>
        <p:spPr bwMode="auto">
          <a:xfrm>
            <a:off x="250826" y="1628776"/>
            <a:ext cx="8569325" cy="523220"/>
          </a:xfrm>
          <a:prstGeom prst="rect">
            <a:avLst/>
          </a:prstGeom>
          <a:noFill/>
          <a:ln w="9525">
            <a:noFill/>
            <a:miter lim="800000"/>
            <a:headEnd/>
            <a:tailEnd/>
          </a:ln>
        </p:spPr>
        <p:txBody>
          <a:bodyPr>
            <a:spAutoFit/>
          </a:bodyPr>
          <a:lstStyle/>
          <a:p>
            <a:pPr rtl="0">
              <a:spcBef>
                <a:spcPct val="50000"/>
              </a:spcBef>
            </a:pPr>
            <a:endParaRPr lang="fr-FR" sz="2800"/>
          </a:p>
        </p:txBody>
      </p:sp>
      <p:sp>
        <p:nvSpPr>
          <p:cNvPr id="88070" name="Text Box 6"/>
          <p:cNvSpPr txBox="1">
            <a:spLocks noChangeArrowheads="1"/>
          </p:cNvSpPr>
          <p:nvPr/>
        </p:nvSpPr>
        <p:spPr bwMode="auto">
          <a:xfrm>
            <a:off x="539751" y="1484314"/>
            <a:ext cx="8137525" cy="1323439"/>
          </a:xfrm>
          <a:prstGeom prst="rect">
            <a:avLst/>
          </a:prstGeom>
          <a:noFill/>
          <a:ln w="9525">
            <a:noFill/>
            <a:miter lim="800000"/>
            <a:headEnd/>
            <a:tailEnd/>
          </a:ln>
        </p:spPr>
        <p:txBody>
          <a:bodyPr>
            <a:spAutoFit/>
          </a:bodyPr>
          <a:lstStyle/>
          <a:p>
            <a:pPr rtl="0"/>
            <a:r>
              <a:rPr lang="fr-FR" sz="2000">
                <a:latin typeface="Calibri" pitchFamily="34" charset="0"/>
                <a:cs typeface="Arial" pitchFamily="34" charset="0"/>
              </a:rPr>
              <a:t>On parle de ce réseau lorsqu’on veut  faire communiquer de nombreux ordinateurs se trouvant dans des villes ou pays différents , il s’agit donc  de l’interconnexion des réseaux locaux situés sur des espaces géographiquement éloignés.</a:t>
            </a:r>
            <a:endParaRPr lang="fr-FR" sz="2800"/>
          </a:p>
        </p:txBody>
      </p:sp>
      <p:pic>
        <p:nvPicPr>
          <p:cNvPr id="3074" name="Picture 2"/>
          <p:cNvPicPr>
            <a:picLocks noChangeAspect="1" noChangeArrowheads="1"/>
          </p:cNvPicPr>
          <p:nvPr/>
        </p:nvPicPr>
        <p:blipFill>
          <a:blip r:embed="rId2" cstate="print"/>
          <a:srcRect/>
          <a:stretch>
            <a:fillRect/>
          </a:stretch>
        </p:blipFill>
        <p:spPr bwMode="auto">
          <a:xfrm>
            <a:off x="1403350" y="3089275"/>
            <a:ext cx="6192839" cy="33401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8070"/>
                                        </p:tgtEl>
                                        <p:attrNameLst>
                                          <p:attrName>style.visibility</p:attrName>
                                        </p:attrNameLst>
                                      </p:cBhvr>
                                      <p:to>
                                        <p:strVal val="visible"/>
                                      </p:to>
                                    </p:set>
                                    <p:animEffect transition="in" filter="checkerboard(across)">
                                      <p:cBhvr>
                                        <p:cTn id="7" dur="500"/>
                                        <p:tgtEl>
                                          <p:spTgt spid="88070"/>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checkerboard(across)">
                                      <p:cBhvr>
                                        <p:cTn id="12"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7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4"/>
          <p:cNvSpPr txBox="1">
            <a:spLocks noChangeArrowheads="1"/>
          </p:cNvSpPr>
          <p:nvPr/>
        </p:nvSpPr>
        <p:spPr bwMode="auto">
          <a:xfrm>
            <a:off x="395289" y="981076"/>
            <a:ext cx="7489825" cy="523220"/>
          </a:xfrm>
          <a:prstGeom prst="rect">
            <a:avLst/>
          </a:prstGeom>
          <a:noFill/>
          <a:ln w="9525">
            <a:noFill/>
            <a:miter lim="800000"/>
            <a:headEnd/>
            <a:tailEnd/>
          </a:ln>
        </p:spPr>
        <p:txBody>
          <a:bodyPr>
            <a:spAutoFit/>
          </a:bodyPr>
          <a:lstStyle/>
          <a:p>
            <a:pPr rtl="0">
              <a:spcBef>
                <a:spcPct val="50000"/>
              </a:spcBef>
            </a:pPr>
            <a:r>
              <a:rPr lang="fr-FR" sz="2800" b="1" u="sng">
                <a:solidFill>
                  <a:srgbClr val="000099"/>
                </a:solidFill>
              </a:rPr>
              <a:t>II- Topologies d’un réseau informatique</a:t>
            </a:r>
          </a:p>
        </p:txBody>
      </p:sp>
      <p:sp>
        <p:nvSpPr>
          <p:cNvPr id="36867" name="Text Box 5"/>
          <p:cNvSpPr txBox="1">
            <a:spLocks noChangeArrowheads="1"/>
          </p:cNvSpPr>
          <p:nvPr/>
        </p:nvSpPr>
        <p:spPr bwMode="auto">
          <a:xfrm>
            <a:off x="142877" y="1700213"/>
            <a:ext cx="8893175" cy="1077218"/>
          </a:xfrm>
          <a:prstGeom prst="rect">
            <a:avLst/>
          </a:prstGeom>
          <a:noFill/>
          <a:ln w="9525">
            <a:noFill/>
            <a:miter lim="800000"/>
            <a:headEnd/>
            <a:tailEnd/>
          </a:ln>
        </p:spPr>
        <p:txBody>
          <a:bodyPr>
            <a:spAutoFit/>
          </a:bodyPr>
          <a:lstStyle/>
          <a:p>
            <a:pPr rtl="0">
              <a:spcBef>
                <a:spcPct val="50000"/>
              </a:spcBef>
            </a:pPr>
            <a:r>
              <a:rPr lang="fr-FR"/>
              <a:t>La topologie</a:t>
            </a:r>
            <a:r>
              <a:rPr lang="fr-FR" sz="2800"/>
              <a:t> </a:t>
            </a:r>
            <a:r>
              <a:rPr lang="fr-FR"/>
              <a:t>d’un réseau est le terme qui désigne la disposition des éléments(les ordinateurs,les câbles de liaison et autres).elle montre comment les composants sont interconnectés entre eux. </a:t>
            </a:r>
            <a:endParaRPr lang="fr-FR" sz="2800"/>
          </a:p>
        </p:txBody>
      </p:sp>
      <p:sp>
        <p:nvSpPr>
          <p:cNvPr id="36868" name="Text Box 6"/>
          <p:cNvSpPr txBox="1">
            <a:spLocks noChangeArrowheads="1"/>
          </p:cNvSpPr>
          <p:nvPr/>
        </p:nvSpPr>
        <p:spPr bwMode="auto">
          <a:xfrm>
            <a:off x="1258890" y="3933826"/>
            <a:ext cx="4752975" cy="1200329"/>
          </a:xfrm>
          <a:prstGeom prst="rect">
            <a:avLst/>
          </a:prstGeom>
          <a:noFill/>
          <a:ln w="9525">
            <a:noFill/>
            <a:miter lim="800000"/>
            <a:headEnd/>
            <a:tailEnd/>
          </a:ln>
        </p:spPr>
        <p:txBody>
          <a:bodyPr>
            <a:spAutoFit/>
          </a:bodyPr>
          <a:lstStyle/>
          <a:p>
            <a:pPr rtl="0">
              <a:spcBef>
                <a:spcPct val="50000"/>
              </a:spcBef>
              <a:buFont typeface="Wingdings" pitchFamily="2" charset="2"/>
              <a:buChar char="Ø"/>
            </a:pPr>
            <a:r>
              <a:rPr lang="fr-FR"/>
              <a:t>Topologie en bus.</a:t>
            </a:r>
          </a:p>
          <a:p>
            <a:pPr rtl="0">
              <a:spcBef>
                <a:spcPct val="50000"/>
              </a:spcBef>
              <a:buFont typeface="Wingdings" pitchFamily="2" charset="2"/>
              <a:buChar char="Ø"/>
            </a:pPr>
            <a:r>
              <a:rPr lang="fr-FR"/>
              <a:t>Topologie en étoile.</a:t>
            </a:r>
          </a:p>
          <a:p>
            <a:pPr rtl="0">
              <a:spcBef>
                <a:spcPct val="50000"/>
              </a:spcBef>
              <a:buFont typeface="Wingdings" pitchFamily="2" charset="2"/>
              <a:buChar char="Ø"/>
            </a:pPr>
            <a:r>
              <a:rPr lang="fr-FR"/>
              <a:t>Topologie en anneaux .</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4"/>
          <p:cNvSpPr txBox="1">
            <a:spLocks noChangeArrowheads="1"/>
          </p:cNvSpPr>
          <p:nvPr/>
        </p:nvSpPr>
        <p:spPr bwMode="auto">
          <a:xfrm>
            <a:off x="395289" y="1196976"/>
            <a:ext cx="7991475" cy="923330"/>
          </a:xfrm>
          <a:prstGeom prst="rect">
            <a:avLst/>
          </a:prstGeom>
          <a:noFill/>
          <a:ln w="9525">
            <a:noFill/>
            <a:miter lim="800000"/>
            <a:headEnd/>
            <a:tailEnd/>
          </a:ln>
        </p:spPr>
        <p:txBody>
          <a:bodyPr>
            <a:spAutoFit/>
          </a:bodyPr>
          <a:lstStyle/>
          <a:p>
            <a:pPr rtl="0">
              <a:spcBef>
                <a:spcPct val="50000"/>
              </a:spcBef>
            </a:pPr>
            <a:r>
              <a:rPr lang="fr-FR"/>
              <a:t>C’est un réseau où tout les nœuds sont connectés sur la même ligne de communication appelée « bus » et chaque fois qu’une station veut envoyer un message, elle le transmet sur le bus.</a:t>
            </a:r>
          </a:p>
        </p:txBody>
      </p:sp>
      <p:sp>
        <p:nvSpPr>
          <p:cNvPr id="37891" name="Text Box 5"/>
          <p:cNvSpPr txBox="1">
            <a:spLocks noChangeArrowheads="1"/>
          </p:cNvSpPr>
          <p:nvPr/>
        </p:nvSpPr>
        <p:spPr bwMode="auto">
          <a:xfrm>
            <a:off x="900114" y="620714"/>
            <a:ext cx="4248151" cy="523220"/>
          </a:xfrm>
          <a:prstGeom prst="rect">
            <a:avLst/>
          </a:prstGeom>
          <a:noFill/>
          <a:ln w="9525">
            <a:noFill/>
            <a:miter lim="800000"/>
            <a:headEnd/>
            <a:tailEnd/>
          </a:ln>
        </p:spPr>
        <p:txBody>
          <a:bodyPr>
            <a:spAutoFit/>
          </a:bodyPr>
          <a:lstStyle/>
          <a:p>
            <a:pPr rtl="0">
              <a:spcBef>
                <a:spcPct val="50000"/>
              </a:spcBef>
            </a:pPr>
            <a:r>
              <a:rPr lang="fr-FR" sz="2800" b="1" u="sng">
                <a:solidFill>
                  <a:srgbClr val="CC0000"/>
                </a:solidFill>
              </a:rPr>
              <a:t>Topologie en bus:</a:t>
            </a:r>
          </a:p>
        </p:txBody>
      </p:sp>
      <p:pic>
        <p:nvPicPr>
          <p:cNvPr id="91145" name="bus.AVI">
            <a:hlinkClick r:id="" action="ppaction://media"/>
          </p:cNvPr>
          <p:cNvPicPr>
            <a:picLocks noGrp="1" noRot="1" noChangeAspect="1" noChangeArrowheads="1"/>
          </p:cNvPicPr>
          <p:nvPr>
            <p:ph/>
            <a:videoFile r:link="rId1"/>
          </p:nvPr>
        </p:nvPicPr>
        <p:blipFill>
          <a:blip r:embed="rId3" cstate="print"/>
          <a:stretch>
            <a:fillRect/>
          </a:stretch>
        </p:blipFill>
        <p:spPr>
          <a:xfrm>
            <a:off x="3048000" y="2371725"/>
            <a:ext cx="3048000" cy="2286000"/>
          </a:xfr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114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91145"/>
                                        </p:tgtEl>
                                      </p:cBhvr>
                                    </p:cmd>
                                  </p:childTnLst>
                                </p:cTn>
                              </p:par>
                            </p:childTnLst>
                          </p:cTn>
                        </p:par>
                      </p:childTnLst>
                    </p:cTn>
                  </p:par>
                </p:childTnLst>
              </p:cTn>
              <p:nextCondLst>
                <p:cond evt="onClick" delay="0">
                  <p:tgtEl>
                    <p:spTgt spid="91145"/>
                  </p:tgtEl>
                </p:cond>
              </p:nextCondLst>
            </p:seq>
            <p:video>
              <p:cMediaNode>
                <p:cTn id="7" fill="hold" display="0">
                  <p:stCondLst>
                    <p:cond delay="indefinite"/>
                  </p:stCondLst>
                  <p:endCondLst>
                    <p:cond evt="onNext" delay="0">
                      <p:tgtEl>
                        <p:sldTgt/>
                      </p:tgtEl>
                    </p:cond>
                    <p:cond evt="onPrev" delay="0">
                      <p:tgtEl>
                        <p:sldTgt/>
                      </p:tgtEl>
                    </p:cond>
                  </p:endCondLst>
                </p:cTn>
                <p:tgtEl>
                  <p:spTgt spid="91145"/>
                </p:tgtEl>
              </p:cMediaNode>
            </p:video>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4"/>
          <p:cNvSpPr txBox="1">
            <a:spLocks noChangeArrowheads="1"/>
          </p:cNvSpPr>
          <p:nvPr/>
        </p:nvSpPr>
        <p:spPr bwMode="auto">
          <a:xfrm>
            <a:off x="900114" y="620714"/>
            <a:ext cx="4248151" cy="523220"/>
          </a:xfrm>
          <a:prstGeom prst="rect">
            <a:avLst/>
          </a:prstGeom>
          <a:noFill/>
          <a:ln w="9525">
            <a:noFill/>
            <a:miter lim="800000"/>
            <a:headEnd/>
            <a:tailEnd/>
          </a:ln>
        </p:spPr>
        <p:txBody>
          <a:bodyPr>
            <a:spAutoFit/>
          </a:bodyPr>
          <a:lstStyle/>
          <a:p>
            <a:pPr rtl="0">
              <a:spcBef>
                <a:spcPct val="50000"/>
              </a:spcBef>
            </a:pPr>
            <a:r>
              <a:rPr lang="fr-FR" sz="2800" b="1" u="sng">
                <a:solidFill>
                  <a:srgbClr val="CC0000"/>
                </a:solidFill>
              </a:rPr>
              <a:t>Topologie en étoile :</a:t>
            </a:r>
          </a:p>
        </p:txBody>
      </p:sp>
      <p:sp>
        <p:nvSpPr>
          <p:cNvPr id="38915" name="Text Box 5"/>
          <p:cNvSpPr txBox="1">
            <a:spLocks noChangeArrowheads="1"/>
          </p:cNvSpPr>
          <p:nvPr/>
        </p:nvSpPr>
        <p:spPr bwMode="auto">
          <a:xfrm>
            <a:off x="395289" y="1196976"/>
            <a:ext cx="8353425" cy="923330"/>
          </a:xfrm>
          <a:prstGeom prst="rect">
            <a:avLst/>
          </a:prstGeom>
          <a:noFill/>
          <a:ln w="9525">
            <a:noFill/>
            <a:miter lim="800000"/>
            <a:headEnd/>
            <a:tailEnd/>
          </a:ln>
        </p:spPr>
        <p:txBody>
          <a:bodyPr>
            <a:spAutoFit/>
          </a:bodyPr>
          <a:lstStyle/>
          <a:p>
            <a:pPr rtl="0">
              <a:spcBef>
                <a:spcPct val="50000"/>
              </a:spcBef>
            </a:pPr>
            <a:r>
              <a:rPr lang="fr-FR"/>
              <a:t>Dans un réseau en étoile , chaque station est reliée à un contrôleur concentrateur ( hub) ou bien à un commutateur (switch) qui reçoit un signal de donnée de l’un de ses entrées et de le retransmettre aux autres stations</a:t>
            </a:r>
          </a:p>
        </p:txBody>
      </p:sp>
      <p:pic>
        <p:nvPicPr>
          <p:cNvPr id="92166" name="etoil.AVI">
            <a:hlinkClick r:id="" action="ppaction://media"/>
          </p:cNvPr>
          <p:cNvPicPr>
            <a:picLocks noGrp="1" noRot="1" noChangeAspect="1" noChangeArrowheads="1"/>
          </p:cNvPicPr>
          <p:nvPr>
            <p:ph/>
            <a:videoFile r:link="rId1"/>
          </p:nvPr>
        </p:nvPicPr>
        <p:blipFill>
          <a:blip r:embed="rId3" cstate="print"/>
          <a:srcRect/>
          <a:stretch>
            <a:fillRect/>
          </a:stretch>
        </p:blipFill>
        <p:spPr>
          <a:xfrm>
            <a:off x="2195513" y="3054350"/>
            <a:ext cx="4591050" cy="3443288"/>
          </a:xfr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216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92166"/>
                                        </p:tgtEl>
                                      </p:cBhvr>
                                    </p:cmd>
                                  </p:childTnLst>
                                </p:cTn>
                              </p:par>
                            </p:childTnLst>
                          </p:cTn>
                        </p:par>
                      </p:childTnLst>
                    </p:cTn>
                  </p:par>
                </p:childTnLst>
              </p:cTn>
              <p:nextCondLst>
                <p:cond evt="onClick" delay="0">
                  <p:tgtEl>
                    <p:spTgt spid="92166"/>
                  </p:tgtEl>
                </p:cond>
              </p:nextCondLst>
            </p:seq>
            <p:video>
              <p:cMediaNode>
                <p:cTn id="7" fill="hold" display="0">
                  <p:stCondLst>
                    <p:cond delay="indefinite"/>
                  </p:stCondLst>
                  <p:endCondLst>
                    <p:cond evt="onNext" delay="0">
                      <p:tgtEl>
                        <p:sldTgt/>
                      </p:tgtEl>
                    </p:cond>
                    <p:cond evt="onPrev" delay="0">
                      <p:tgtEl>
                        <p:sldTgt/>
                      </p:tgtEl>
                    </p:cond>
                  </p:endCondLst>
                </p:cTn>
                <p:tgtEl>
                  <p:spTgt spid="92166"/>
                </p:tgtEl>
              </p:cMediaNode>
            </p:video>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4"/>
          <p:cNvSpPr txBox="1">
            <a:spLocks noChangeArrowheads="1"/>
          </p:cNvSpPr>
          <p:nvPr/>
        </p:nvSpPr>
        <p:spPr bwMode="auto">
          <a:xfrm>
            <a:off x="900114" y="620714"/>
            <a:ext cx="4248151" cy="523220"/>
          </a:xfrm>
          <a:prstGeom prst="rect">
            <a:avLst/>
          </a:prstGeom>
          <a:noFill/>
          <a:ln w="9525">
            <a:noFill/>
            <a:miter lim="800000"/>
            <a:headEnd/>
            <a:tailEnd/>
          </a:ln>
        </p:spPr>
        <p:txBody>
          <a:bodyPr>
            <a:spAutoFit/>
          </a:bodyPr>
          <a:lstStyle/>
          <a:p>
            <a:pPr rtl="0">
              <a:spcBef>
                <a:spcPct val="50000"/>
              </a:spcBef>
            </a:pPr>
            <a:r>
              <a:rPr lang="fr-FR" sz="2800" b="1" u="sng">
                <a:solidFill>
                  <a:srgbClr val="CC0000"/>
                </a:solidFill>
              </a:rPr>
              <a:t>Topologie en anneau :</a:t>
            </a:r>
          </a:p>
        </p:txBody>
      </p:sp>
      <p:sp>
        <p:nvSpPr>
          <p:cNvPr id="39939" name="Text Box 5"/>
          <p:cNvSpPr txBox="1">
            <a:spLocks noChangeArrowheads="1"/>
          </p:cNvSpPr>
          <p:nvPr/>
        </p:nvSpPr>
        <p:spPr bwMode="auto">
          <a:xfrm>
            <a:off x="395289" y="1196975"/>
            <a:ext cx="8353425" cy="1200329"/>
          </a:xfrm>
          <a:prstGeom prst="rect">
            <a:avLst/>
          </a:prstGeom>
          <a:noFill/>
          <a:ln w="9525">
            <a:noFill/>
            <a:miter lim="800000"/>
            <a:headEnd/>
            <a:tailEnd/>
          </a:ln>
        </p:spPr>
        <p:txBody>
          <a:bodyPr>
            <a:spAutoFit/>
          </a:bodyPr>
          <a:lstStyle/>
          <a:p>
            <a:pPr rtl="0">
              <a:spcBef>
                <a:spcPct val="50000"/>
              </a:spcBef>
            </a:pPr>
            <a:r>
              <a:rPr lang="fr-FR"/>
              <a:t>Il s’agit d’un réseau local dans lequel tout les nœuds sont reliés en boucle fermée, un jeton circule de station en station, donnant à la station qui a le jeton le droit d’émettre un message, la station suivantes reçoit le message, s’elle est la destinée, elle le garde sinon elle le retransmettre à la station suivante </a:t>
            </a:r>
          </a:p>
        </p:txBody>
      </p:sp>
      <p:pic>
        <p:nvPicPr>
          <p:cNvPr id="93190" name="anneau.AVI">
            <a:hlinkClick r:id="" action="ppaction://media"/>
          </p:cNvPr>
          <p:cNvPicPr>
            <a:picLocks noGrp="1" noRot="1" noChangeAspect="1" noChangeArrowheads="1"/>
          </p:cNvPicPr>
          <p:nvPr>
            <p:ph/>
            <a:videoFile r:link="rId1"/>
          </p:nvPr>
        </p:nvPicPr>
        <p:blipFill>
          <a:blip r:embed="rId3" cstate="print"/>
          <a:stretch>
            <a:fillRect/>
          </a:stretch>
        </p:blipFill>
        <p:spPr>
          <a:xfrm>
            <a:off x="3048000" y="2371725"/>
            <a:ext cx="3048000" cy="2286000"/>
          </a:xfr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3190"/>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93190"/>
                                        </p:tgtEl>
                                      </p:cBhvr>
                                    </p:cmd>
                                  </p:childTnLst>
                                </p:cTn>
                              </p:par>
                            </p:childTnLst>
                          </p:cTn>
                        </p:par>
                      </p:childTnLst>
                    </p:cTn>
                  </p:par>
                </p:childTnLst>
              </p:cTn>
              <p:nextCondLst>
                <p:cond evt="onClick" delay="0">
                  <p:tgtEl>
                    <p:spTgt spid="93190"/>
                  </p:tgtEl>
                </p:cond>
              </p:nextCondLst>
            </p:seq>
            <p:video>
              <p:cMediaNode>
                <p:cTn id="7" fill="hold" display="0">
                  <p:stCondLst>
                    <p:cond delay="indefinite"/>
                  </p:stCondLst>
                  <p:endCondLst>
                    <p:cond evt="onNext" delay="0">
                      <p:tgtEl>
                        <p:sldTgt/>
                      </p:tgtEl>
                    </p:cond>
                    <p:cond evt="onPrev" delay="0">
                      <p:tgtEl>
                        <p:sldTgt/>
                      </p:tgtEl>
                    </p:cond>
                  </p:endCondLst>
                </p:cTn>
                <p:tgtEl>
                  <p:spTgt spid="93190"/>
                </p:tgtEl>
              </p:cMediaNode>
            </p:video>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4"/>
          <p:cNvSpPr txBox="1">
            <a:spLocks noChangeArrowheads="1"/>
          </p:cNvSpPr>
          <p:nvPr/>
        </p:nvSpPr>
        <p:spPr bwMode="auto">
          <a:xfrm>
            <a:off x="395288" y="1052514"/>
            <a:ext cx="8137525" cy="523220"/>
          </a:xfrm>
          <a:prstGeom prst="rect">
            <a:avLst/>
          </a:prstGeom>
          <a:noFill/>
          <a:ln w="9525">
            <a:noFill/>
            <a:miter lim="800000"/>
            <a:headEnd/>
            <a:tailEnd/>
          </a:ln>
        </p:spPr>
        <p:txBody>
          <a:bodyPr>
            <a:spAutoFit/>
          </a:bodyPr>
          <a:lstStyle/>
          <a:p>
            <a:pPr rtl="0">
              <a:spcBef>
                <a:spcPct val="50000"/>
              </a:spcBef>
            </a:pPr>
            <a:r>
              <a:rPr lang="fr-FR" sz="2800" b="1" u="sng">
                <a:solidFill>
                  <a:srgbClr val="000099"/>
                </a:solidFill>
              </a:rPr>
              <a:t>III- Mise en œuvre d’un réseau informatique</a:t>
            </a:r>
          </a:p>
        </p:txBody>
      </p:sp>
      <p:sp>
        <p:nvSpPr>
          <p:cNvPr id="40963" name="Text Box 5"/>
          <p:cNvSpPr txBox="1">
            <a:spLocks noChangeArrowheads="1"/>
          </p:cNvSpPr>
          <p:nvPr/>
        </p:nvSpPr>
        <p:spPr bwMode="auto">
          <a:xfrm>
            <a:off x="179390" y="1773238"/>
            <a:ext cx="8497887" cy="369332"/>
          </a:xfrm>
          <a:prstGeom prst="rect">
            <a:avLst/>
          </a:prstGeom>
          <a:noFill/>
          <a:ln w="9525">
            <a:noFill/>
            <a:miter lim="800000"/>
            <a:headEnd/>
            <a:tailEnd/>
          </a:ln>
        </p:spPr>
        <p:txBody>
          <a:bodyPr>
            <a:spAutoFit/>
          </a:bodyPr>
          <a:lstStyle/>
          <a:p>
            <a:pPr rtl="0">
              <a:spcBef>
                <a:spcPct val="50000"/>
              </a:spcBef>
            </a:pPr>
            <a:r>
              <a:rPr lang="fr-FR"/>
              <a:t>Le matériel nécessaire pour réaliser un réseau informatique:</a:t>
            </a:r>
          </a:p>
        </p:txBody>
      </p:sp>
      <p:sp>
        <p:nvSpPr>
          <p:cNvPr id="40964" name="Text Box 6"/>
          <p:cNvSpPr txBox="1">
            <a:spLocks noChangeArrowheads="1"/>
          </p:cNvSpPr>
          <p:nvPr/>
        </p:nvSpPr>
        <p:spPr bwMode="auto">
          <a:xfrm>
            <a:off x="684213" y="2636838"/>
            <a:ext cx="4464051" cy="523220"/>
          </a:xfrm>
          <a:prstGeom prst="rect">
            <a:avLst/>
          </a:prstGeom>
          <a:noFill/>
          <a:ln w="9525">
            <a:noFill/>
            <a:miter lim="800000"/>
            <a:headEnd/>
            <a:tailEnd/>
          </a:ln>
        </p:spPr>
        <p:txBody>
          <a:bodyPr>
            <a:spAutoFit/>
          </a:bodyPr>
          <a:lstStyle/>
          <a:p>
            <a:pPr rtl="0">
              <a:spcBef>
                <a:spcPct val="50000"/>
              </a:spcBef>
              <a:buFont typeface="Wingdings" pitchFamily="2" charset="2"/>
              <a:buChar char="§"/>
            </a:pPr>
            <a:r>
              <a:rPr lang="fr-FR" sz="2800" b="1" i="1"/>
              <a:t>   3 ordinateurs</a:t>
            </a:r>
          </a:p>
        </p:txBody>
      </p:sp>
      <p:sp>
        <p:nvSpPr>
          <p:cNvPr id="40965" name="Text Box 7"/>
          <p:cNvSpPr txBox="1">
            <a:spLocks noChangeArrowheads="1"/>
          </p:cNvSpPr>
          <p:nvPr/>
        </p:nvSpPr>
        <p:spPr bwMode="auto">
          <a:xfrm>
            <a:off x="684214" y="3341688"/>
            <a:ext cx="3743325" cy="523220"/>
          </a:xfrm>
          <a:prstGeom prst="rect">
            <a:avLst/>
          </a:prstGeom>
          <a:noFill/>
          <a:ln w="9525">
            <a:noFill/>
            <a:miter lim="800000"/>
            <a:headEnd/>
            <a:tailEnd/>
          </a:ln>
        </p:spPr>
        <p:txBody>
          <a:bodyPr>
            <a:spAutoFit/>
          </a:bodyPr>
          <a:lstStyle/>
          <a:p>
            <a:pPr rtl="0">
              <a:spcBef>
                <a:spcPct val="50000"/>
              </a:spcBef>
              <a:buFont typeface="Wingdings" pitchFamily="2" charset="2"/>
              <a:buChar char="§"/>
            </a:pPr>
            <a:r>
              <a:rPr lang="fr-FR"/>
              <a:t>  </a:t>
            </a:r>
            <a:r>
              <a:rPr lang="fr-FR" sz="2800" b="1" i="1"/>
              <a:t>Câbles</a:t>
            </a:r>
            <a:r>
              <a:rPr lang="fr-FR" sz="2800"/>
              <a:t> </a:t>
            </a:r>
          </a:p>
        </p:txBody>
      </p:sp>
      <p:sp>
        <p:nvSpPr>
          <p:cNvPr id="40966" name="Text Box 9"/>
          <p:cNvSpPr txBox="1">
            <a:spLocks noChangeArrowheads="1"/>
          </p:cNvSpPr>
          <p:nvPr/>
        </p:nvSpPr>
        <p:spPr bwMode="auto">
          <a:xfrm>
            <a:off x="684214" y="4076701"/>
            <a:ext cx="3671887" cy="523220"/>
          </a:xfrm>
          <a:prstGeom prst="rect">
            <a:avLst/>
          </a:prstGeom>
          <a:noFill/>
          <a:ln w="9525">
            <a:noFill/>
            <a:miter lim="800000"/>
            <a:headEnd/>
            <a:tailEnd/>
          </a:ln>
        </p:spPr>
        <p:txBody>
          <a:bodyPr>
            <a:spAutoFit/>
          </a:bodyPr>
          <a:lstStyle/>
          <a:p>
            <a:pPr rtl="0">
              <a:spcBef>
                <a:spcPct val="50000"/>
              </a:spcBef>
              <a:buFont typeface="Wingdings" pitchFamily="2" charset="2"/>
              <a:buChar char="§"/>
            </a:pPr>
            <a:r>
              <a:rPr lang="fr-FR" sz="2800" b="1" i="1"/>
              <a:t>   Hub ou switch</a:t>
            </a:r>
            <a:r>
              <a:rPr lang="fr-FR" i="1"/>
              <a:t> </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4"/>
          <p:cNvSpPr>
            <a:spLocks noChangeArrowheads="1"/>
          </p:cNvSpPr>
          <p:nvPr/>
        </p:nvSpPr>
        <p:spPr bwMode="auto">
          <a:xfrm>
            <a:off x="323849" y="2311937"/>
            <a:ext cx="8135939" cy="1491177"/>
          </a:xfrm>
          <a:prstGeom prst="rect">
            <a:avLst/>
          </a:prstGeom>
          <a:noFill/>
          <a:ln w="9525">
            <a:noFill/>
            <a:miter lim="800000"/>
            <a:headEnd/>
            <a:tailEnd/>
          </a:ln>
        </p:spPr>
        <p:txBody>
          <a:bodyPr anchor="ctr">
            <a:spAutoFit/>
          </a:bodyPr>
          <a:lstStyle/>
          <a:p>
            <a:pPr rtl="0">
              <a:lnSpc>
                <a:spcPct val="135000"/>
              </a:lnSpc>
            </a:pPr>
            <a:r>
              <a:rPr lang="fr-FR" b="1" i="1" u="sng">
                <a:solidFill>
                  <a:schemeClr val="accent1"/>
                </a:solidFill>
                <a:latin typeface="Arial Rounded MT Bold" pitchFamily="34" charset="0"/>
                <a:cs typeface="Arial" pitchFamily="34" charset="0"/>
              </a:rPr>
              <a:t>Matériel nécessaire pour un câblage RJ45:</a:t>
            </a:r>
          </a:p>
          <a:p>
            <a:pPr rtl="0">
              <a:lnSpc>
                <a:spcPct val="135000"/>
              </a:lnSpc>
            </a:pPr>
            <a:endParaRPr lang="fr-FR" b="1" i="1" u="sng">
              <a:solidFill>
                <a:schemeClr val="accent1"/>
              </a:solidFill>
              <a:latin typeface="Arial Rounded MT Bold" pitchFamily="34" charset="0"/>
              <a:cs typeface="Arial" pitchFamily="34" charset="0"/>
            </a:endParaRPr>
          </a:p>
          <a:p>
            <a:pPr rtl="0">
              <a:lnSpc>
                <a:spcPct val="135000"/>
              </a:lnSpc>
              <a:buClr>
                <a:schemeClr val="tx1"/>
              </a:buClr>
              <a:buFont typeface="Wingdings" pitchFamily="2" charset="2"/>
              <a:buChar char="§"/>
            </a:pPr>
            <a:r>
              <a:rPr lang="fr-FR" i="1">
                <a:latin typeface="Arial Rounded MT Bold" pitchFamily="34" charset="0"/>
                <a:cs typeface="Arial" pitchFamily="34" charset="0"/>
              </a:rPr>
              <a:t>Du câble 4 paires torsadées catégorie 5 </a:t>
            </a:r>
            <a:endParaRPr lang="fr-FR" sz="1800" i="1">
              <a:cs typeface="Arial" pitchFamily="34" charset="0"/>
            </a:endParaRPr>
          </a:p>
          <a:p>
            <a:pPr rtl="0"/>
            <a:r>
              <a:rPr lang="fr-FR" sz="1800" i="1" u="sng">
                <a:cs typeface="Arial" pitchFamily="34" charset="0"/>
              </a:rPr>
              <a:t> </a:t>
            </a:r>
          </a:p>
        </p:txBody>
      </p:sp>
      <p:pic>
        <p:nvPicPr>
          <p:cNvPr id="41987" name="Picture 5" descr="cable"/>
          <p:cNvPicPr>
            <a:picLocks noChangeAspect="1" noChangeArrowheads="1"/>
          </p:cNvPicPr>
          <p:nvPr/>
        </p:nvPicPr>
        <p:blipFill>
          <a:blip r:embed="rId2" cstate="print"/>
          <a:srcRect/>
          <a:stretch>
            <a:fillRect/>
          </a:stretch>
        </p:blipFill>
        <p:spPr bwMode="auto">
          <a:xfrm>
            <a:off x="468314" y="4227513"/>
            <a:ext cx="8135937" cy="1771650"/>
          </a:xfrm>
          <a:prstGeom prst="rect">
            <a:avLst/>
          </a:prstGeom>
          <a:noFill/>
          <a:ln w="9525">
            <a:noFill/>
            <a:miter lim="800000"/>
            <a:headEnd/>
            <a:tailEnd/>
          </a:ln>
        </p:spPr>
      </p:pic>
      <p:sp>
        <p:nvSpPr>
          <p:cNvPr id="41988" name="Rectangle 5"/>
          <p:cNvSpPr>
            <a:spLocks noChangeArrowheads="1"/>
          </p:cNvSpPr>
          <p:nvPr/>
        </p:nvSpPr>
        <p:spPr bwMode="auto">
          <a:xfrm>
            <a:off x="323851" y="1125539"/>
            <a:ext cx="7748588" cy="707886"/>
          </a:xfrm>
          <a:prstGeom prst="rect">
            <a:avLst/>
          </a:prstGeom>
          <a:noFill/>
          <a:ln w="9525">
            <a:noFill/>
            <a:miter lim="800000"/>
            <a:headEnd/>
            <a:tailEnd/>
          </a:ln>
        </p:spPr>
        <p:txBody>
          <a:bodyPr>
            <a:spAutoFit/>
          </a:bodyPr>
          <a:lstStyle/>
          <a:p>
            <a:pPr rtl="0">
              <a:lnSpc>
                <a:spcPct val="125000"/>
              </a:lnSpc>
              <a:spcBef>
                <a:spcPct val="5000"/>
              </a:spcBef>
            </a:pPr>
            <a:r>
              <a:rPr lang="fr-FR" sz="3200" b="1" i="1" u="sng">
                <a:solidFill>
                  <a:srgbClr val="000066"/>
                </a:solidFill>
                <a:cs typeface="Arial" pitchFamily="34" charset="0"/>
              </a:rPr>
              <a:t>Réalisation de câble  croisé / droit </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4"/>
          <p:cNvSpPr>
            <a:spLocks noChangeArrowheads="1"/>
          </p:cNvSpPr>
          <p:nvPr/>
        </p:nvSpPr>
        <p:spPr bwMode="auto">
          <a:xfrm>
            <a:off x="468313" y="2492375"/>
            <a:ext cx="7199312" cy="369332"/>
          </a:xfrm>
          <a:prstGeom prst="rect">
            <a:avLst/>
          </a:prstGeom>
          <a:noFill/>
          <a:ln w="9525">
            <a:noFill/>
            <a:miter lim="800000"/>
            <a:headEnd/>
            <a:tailEnd/>
          </a:ln>
        </p:spPr>
        <p:txBody>
          <a:bodyPr>
            <a:spAutoFit/>
          </a:bodyPr>
          <a:lstStyle/>
          <a:p>
            <a:pPr rtl="0">
              <a:buFont typeface="Wingdings" pitchFamily="2" charset="2"/>
              <a:buChar char="§"/>
            </a:pPr>
            <a:r>
              <a:rPr lang="fr-FR" i="1">
                <a:latin typeface="Arial Rounded MT Bold" pitchFamily="34" charset="0"/>
                <a:cs typeface="Arial" pitchFamily="34" charset="0"/>
              </a:rPr>
              <a:t>Des connecteurs RJ45 à sertir catégorie 5 </a:t>
            </a:r>
          </a:p>
        </p:txBody>
      </p:sp>
      <p:sp>
        <p:nvSpPr>
          <p:cNvPr id="43011" name="Rectangle 5"/>
          <p:cNvSpPr>
            <a:spLocks noChangeArrowheads="1"/>
          </p:cNvSpPr>
          <p:nvPr/>
        </p:nvSpPr>
        <p:spPr bwMode="auto">
          <a:xfrm>
            <a:off x="395289" y="765176"/>
            <a:ext cx="7748587" cy="707886"/>
          </a:xfrm>
          <a:prstGeom prst="rect">
            <a:avLst/>
          </a:prstGeom>
          <a:noFill/>
          <a:ln w="9525">
            <a:noFill/>
            <a:miter lim="800000"/>
            <a:headEnd/>
            <a:tailEnd/>
          </a:ln>
        </p:spPr>
        <p:txBody>
          <a:bodyPr>
            <a:spAutoFit/>
          </a:bodyPr>
          <a:lstStyle/>
          <a:p>
            <a:pPr rtl="0">
              <a:lnSpc>
                <a:spcPct val="125000"/>
              </a:lnSpc>
              <a:spcBef>
                <a:spcPct val="5000"/>
              </a:spcBef>
            </a:pPr>
            <a:r>
              <a:rPr lang="fr-FR" sz="3200" b="1" i="1" u="sng">
                <a:solidFill>
                  <a:srgbClr val="000066"/>
                </a:solidFill>
                <a:cs typeface="Arial" pitchFamily="34" charset="0"/>
              </a:rPr>
              <a:t>Réalisation de câble  croisé / droit </a:t>
            </a:r>
          </a:p>
        </p:txBody>
      </p:sp>
      <p:pic>
        <p:nvPicPr>
          <p:cNvPr id="43012" name="Picture 6" descr="conn"/>
          <p:cNvPicPr>
            <a:picLocks noChangeAspect="1" noChangeArrowheads="1"/>
          </p:cNvPicPr>
          <p:nvPr/>
        </p:nvPicPr>
        <p:blipFill>
          <a:blip r:embed="rId2" cstate="print">
            <a:lum bright="12000"/>
          </a:blip>
          <a:srcRect/>
          <a:stretch>
            <a:fillRect/>
          </a:stretch>
        </p:blipFill>
        <p:spPr bwMode="auto">
          <a:xfrm>
            <a:off x="466726" y="3355976"/>
            <a:ext cx="7993063" cy="3025775"/>
          </a:xfrm>
          <a:prstGeom prst="rect">
            <a:avLst/>
          </a:prstGeom>
          <a:noFill/>
          <a:ln w="9525">
            <a:noFill/>
            <a:miter lim="800000"/>
            <a:headEnd/>
            <a:tailEnd/>
          </a:ln>
        </p:spPr>
      </p:pic>
      <p:sp>
        <p:nvSpPr>
          <p:cNvPr id="43013" name="Rectangle 8"/>
          <p:cNvSpPr>
            <a:spLocks noChangeArrowheads="1"/>
          </p:cNvSpPr>
          <p:nvPr/>
        </p:nvSpPr>
        <p:spPr bwMode="auto">
          <a:xfrm>
            <a:off x="539751" y="1844675"/>
            <a:ext cx="4959114" cy="369332"/>
          </a:xfrm>
          <a:prstGeom prst="rect">
            <a:avLst/>
          </a:prstGeom>
          <a:noFill/>
          <a:ln w="9525">
            <a:noFill/>
            <a:miter lim="800000"/>
            <a:headEnd/>
            <a:tailEnd/>
          </a:ln>
        </p:spPr>
        <p:txBody>
          <a:bodyPr wrap="none">
            <a:spAutoFit/>
          </a:bodyPr>
          <a:lstStyle/>
          <a:p>
            <a:pPr rtl="0"/>
            <a:r>
              <a:rPr lang="fr-FR" b="1" i="1" u="sng">
                <a:solidFill>
                  <a:schemeClr val="accent1"/>
                </a:solidFill>
                <a:latin typeface="Arial Rounded MT Bold" pitchFamily="34" charset="0"/>
                <a:cs typeface="Arial" pitchFamily="34" charset="0"/>
              </a:rPr>
              <a:t>Matériel nécessaire pour un câblage RJ45</a:t>
            </a:r>
            <a:r>
              <a:rPr lang="fr-FR" i="1" u="sng">
                <a:solidFill>
                  <a:schemeClr val="accent1"/>
                </a:solidFill>
                <a:latin typeface="Arial Rounded MT Bold" pitchFamily="34" charset="0"/>
                <a:cs typeface="Arial" pitchFamily="34" charset="0"/>
              </a:rPr>
              <a:t>:</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a:spLocks noChangeArrowheads="1"/>
          </p:cNvSpPr>
          <p:nvPr/>
        </p:nvSpPr>
        <p:spPr bwMode="auto">
          <a:xfrm>
            <a:off x="971551" y="1989139"/>
            <a:ext cx="7200900" cy="646331"/>
          </a:xfrm>
          <a:prstGeom prst="rect">
            <a:avLst/>
          </a:prstGeom>
          <a:noFill/>
          <a:ln w="9525">
            <a:noFill/>
            <a:miter lim="800000"/>
            <a:headEnd/>
            <a:tailEnd/>
          </a:ln>
        </p:spPr>
        <p:txBody>
          <a:bodyPr>
            <a:spAutoFit/>
          </a:bodyPr>
          <a:lstStyle/>
          <a:p>
            <a:pPr rtl="0">
              <a:buFont typeface="Wingdings" pitchFamily="2" charset="2"/>
              <a:buChar char="§"/>
            </a:pPr>
            <a:r>
              <a:rPr lang="fr-FR" i="1">
                <a:latin typeface="Arial Rounded MT Bold" pitchFamily="34" charset="0"/>
                <a:cs typeface="Arial" pitchFamily="34" charset="0"/>
              </a:rPr>
              <a:t>Une pince à sertir et si la pince ne l'inclut pas: une pince coupante et une pince à dénuder.</a:t>
            </a:r>
          </a:p>
        </p:txBody>
      </p:sp>
      <p:pic>
        <p:nvPicPr>
          <p:cNvPr id="44035" name="Picture 5" descr="sertir"/>
          <p:cNvPicPr>
            <a:picLocks noChangeAspect="1" noChangeArrowheads="1"/>
          </p:cNvPicPr>
          <p:nvPr/>
        </p:nvPicPr>
        <p:blipFill>
          <a:blip r:embed="rId2" cstate="print"/>
          <a:srcRect/>
          <a:stretch>
            <a:fillRect/>
          </a:stretch>
        </p:blipFill>
        <p:spPr bwMode="auto">
          <a:xfrm>
            <a:off x="611189" y="2986089"/>
            <a:ext cx="7850187" cy="3128962"/>
          </a:xfrm>
          <a:prstGeom prst="rect">
            <a:avLst/>
          </a:prstGeom>
          <a:noFill/>
          <a:ln w="9525">
            <a:noFill/>
            <a:miter lim="800000"/>
            <a:headEnd/>
            <a:tailEnd/>
          </a:ln>
        </p:spPr>
      </p:pic>
      <p:sp>
        <p:nvSpPr>
          <p:cNvPr id="44036" name="Rectangle 8"/>
          <p:cNvSpPr>
            <a:spLocks noChangeArrowheads="1"/>
          </p:cNvSpPr>
          <p:nvPr/>
        </p:nvSpPr>
        <p:spPr bwMode="auto">
          <a:xfrm>
            <a:off x="539751" y="1419225"/>
            <a:ext cx="4959114" cy="369332"/>
          </a:xfrm>
          <a:prstGeom prst="rect">
            <a:avLst/>
          </a:prstGeom>
          <a:noFill/>
          <a:ln w="9525">
            <a:noFill/>
            <a:miter lim="800000"/>
            <a:headEnd/>
            <a:tailEnd/>
          </a:ln>
        </p:spPr>
        <p:txBody>
          <a:bodyPr wrap="none">
            <a:spAutoFit/>
          </a:bodyPr>
          <a:lstStyle/>
          <a:p>
            <a:pPr rtl="0"/>
            <a:r>
              <a:rPr lang="fr-FR" b="1" i="1" u="sng">
                <a:solidFill>
                  <a:schemeClr val="accent1"/>
                </a:solidFill>
                <a:latin typeface="Arial Rounded MT Bold" pitchFamily="34" charset="0"/>
                <a:cs typeface="Arial" pitchFamily="34" charset="0"/>
              </a:rPr>
              <a:t>Matériel nécessaire pour un câblage RJ45:</a:t>
            </a:r>
          </a:p>
        </p:txBody>
      </p:sp>
      <p:sp>
        <p:nvSpPr>
          <p:cNvPr id="44037" name="Rectangle 5"/>
          <p:cNvSpPr>
            <a:spLocks noChangeArrowheads="1"/>
          </p:cNvSpPr>
          <p:nvPr/>
        </p:nvSpPr>
        <p:spPr bwMode="auto">
          <a:xfrm>
            <a:off x="395289" y="765176"/>
            <a:ext cx="7748587" cy="707886"/>
          </a:xfrm>
          <a:prstGeom prst="rect">
            <a:avLst/>
          </a:prstGeom>
          <a:noFill/>
          <a:ln w="9525">
            <a:noFill/>
            <a:miter lim="800000"/>
            <a:headEnd/>
            <a:tailEnd/>
          </a:ln>
        </p:spPr>
        <p:txBody>
          <a:bodyPr>
            <a:spAutoFit/>
          </a:bodyPr>
          <a:lstStyle/>
          <a:p>
            <a:pPr rtl="0">
              <a:lnSpc>
                <a:spcPct val="125000"/>
              </a:lnSpc>
              <a:spcBef>
                <a:spcPct val="5000"/>
              </a:spcBef>
            </a:pPr>
            <a:r>
              <a:rPr lang="fr-FR" sz="3200" b="1" i="1" u="sng">
                <a:solidFill>
                  <a:srgbClr val="000066"/>
                </a:solidFill>
                <a:cs typeface="Arial" pitchFamily="34" charset="0"/>
              </a:rPr>
              <a:t>Réalisation de câble  croisé / droit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71" name="Text Box 15"/>
          <p:cNvSpPr txBox="1">
            <a:spLocks noChangeArrowheads="1"/>
          </p:cNvSpPr>
          <p:nvPr/>
        </p:nvSpPr>
        <p:spPr bwMode="auto">
          <a:xfrm>
            <a:off x="663593" y="3643315"/>
            <a:ext cx="6408737" cy="954107"/>
          </a:xfrm>
          <a:prstGeom prst="rect">
            <a:avLst/>
          </a:prstGeom>
          <a:noFill/>
          <a:ln w="9525">
            <a:noFill/>
            <a:miter lim="800000"/>
            <a:headEnd/>
            <a:tailEnd/>
          </a:ln>
        </p:spPr>
        <p:txBody>
          <a:bodyPr wrap="square">
            <a:spAutoFit/>
          </a:bodyPr>
          <a:lstStyle/>
          <a:p>
            <a:endParaRPr lang="fr-FR" sz="2800" dirty="0">
              <a:latin typeface="Times New Roman" pitchFamily="18" charset="0"/>
              <a:cs typeface="Times New Roman" pitchFamily="18" charset="0"/>
            </a:endParaRPr>
          </a:p>
          <a:p>
            <a:endParaRPr lang="fr-FR" sz="2800" dirty="0">
              <a:latin typeface="Times New Roman" pitchFamily="18" charset="0"/>
              <a:cs typeface="Times New Roman" pitchFamily="18" charset="0"/>
            </a:endParaRPr>
          </a:p>
        </p:txBody>
      </p:sp>
      <p:sp>
        <p:nvSpPr>
          <p:cNvPr id="5" name="Titre 1"/>
          <p:cNvSpPr>
            <a:spLocks/>
          </p:cNvSpPr>
          <p:nvPr/>
        </p:nvSpPr>
        <p:spPr bwMode="auto">
          <a:xfrm>
            <a:off x="428596" y="642918"/>
            <a:ext cx="8229600" cy="1357322"/>
          </a:xfrm>
          <a:prstGeom prst="rect">
            <a:avLst/>
          </a:prstGeom>
          <a:noFill/>
          <a:ln w="9525">
            <a:noFill/>
            <a:miter lim="800000"/>
            <a:headEnd/>
            <a:tailEnd/>
          </a:ln>
          <a:effectLst/>
        </p:spPr>
        <p:txBody>
          <a:bodyPr vert="horz" wrap="square" lIns="0" tIns="45720" rIns="0" bIns="0" numCol="1" anchor="b"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fr-FR" sz="3600" b="1" i="0" u="sng"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fr-FR" sz="3600" b="1" u="sng" dirty="0" smtClean="0">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fr-FR" sz="3600" b="1" i="0" u="sng"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fr-FR" sz="3600" b="1" u="sng" dirty="0" smtClean="0">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fr-FR" sz="3600" b="1" i="0" u="sng"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fr-FR" sz="3600" b="1" u="sng" dirty="0" smtClean="0">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fr-FR" sz="3600" b="1" i="0" u="sng"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fr-FR" sz="3600" b="1" u="sng" dirty="0" smtClean="0">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fr-FR" sz="3600" b="1" i="0" u="sng"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fr-FR" sz="3600" b="1" u="sng" dirty="0" smtClean="0">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fr-FR" sz="3600" b="1" i="0" u="sng"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sz="3600" b="1" i="0" u="sng" strike="noStrike" cap="none" normalizeH="0" baseline="0" dirty="0" smtClean="0">
                <a:ln>
                  <a:noFill/>
                </a:ln>
                <a:solidFill>
                  <a:schemeClr val="tx1"/>
                </a:solidFill>
                <a:effectLst/>
                <a:latin typeface="Times New Roman" pitchFamily="18" charset="0"/>
                <a:cs typeface="Times New Roman" pitchFamily="18" charset="0"/>
              </a:rPr>
              <a:t>I / Qu’est ce qu’un Réseau ?</a:t>
            </a:r>
            <a:r>
              <a:rPr kumimoji="0" lang="fr-FR" sz="3600" b="0" i="0" u="none" strike="noStrike" cap="none" normalizeH="0" baseline="0" dirty="0" smtClean="0">
                <a:ln>
                  <a:noFill/>
                </a:ln>
                <a:solidFill>
                  <a:schemeClr val="tx1"/>
                </a:solidFill>
                <a:effectLst/>
                <a:latin typeface="Times New Roman" pitchFamily="18" charset="0"/>
                <a:cs typeface="Times New Roman" pitchFamily="18" charset="0"/>
              </a:rPr>
              <a:t/>
            </a:r>
            <a:br>
              <a:rPr kumimoji="0" lang="fr-FR" sz="3600" b="0" i="0" u="none" strike="noStrike" cap="none" normalizeH="0" baseline="0" dirty="0" smtClean="0">
                <a:ln>
                  <a:noFill/>
                </a:ln>
                <a:solidFill>
                  <a:schemeClr val="tx1"/>
                </a:solidFill>
                <a:effectLst/>
                <a:latin typeface="Times New Roman" pitchFamily="18" charset="0"/>
                <a:cs typeface="Times New Roman" pitchFamily="18" charset="0"/>
              </a:rPr>
            </a:br>
            <a:endParaRPr kumimoji="0" lang="fr-FR" sz="5400" b="0" i="0" u="none" strike="noStrike" cap="none" normalizeH="0" baseline="0" dirty="0" smtClean="0">
              <a:ln>
                <a:noFill/>
              </a:ln>
              <a:solidFill>
                <a:schemeClr val="tx2"/>
              </a:solidFill>
              <a:effectLst/>
              <a:latin typeface="Times New Roman" pitchFamily="18" charset="0"/>
              <a:cs typeface="Times New Roman" pitchFamily="18" charset="0"/>
            </a:endParaRPr>
          </a:p>
        </p:txBody>
      </p:sp>
      <p:sp>
        <p:nvSpPr>
          <p:cNvPr id="1029" name="_s1028"/>
          <p:cNvSpPr>
            <a:spLocks noChangeArrowheads="1"/>
          </p:cNvSpPr>
          <p:nvPr/>
        </p:nvSpPr>
        <p:spPr bwMode="auto">
          <a:xfrm>
            <a:off x="285720" y="1714488"/>
            <a:ext cx="8643998" cy="1714500"/>
          </a:xfrm>
          <a:prstGeom prst="roundRect">
            <a:avLst>
              <a:gd name="adj" fmla="val 16667"/>
            </a:avLst>
          </a:prstGeom>
          <a:ln>
            <a:headEnd/>
            <a:tailEnd/>
          </a:ln>
        </p:spPr>
        <p:style>
          <a:lnRef idx="0">
            <a:schemeClr val="accent3"/>
          </a:lnRef>
          <a:fillRef idx="3">
            <a:schemeClr val="accent3"/>
          </a:fillRef>
          <a:effectRef idx="3">
            <a:schemeClr val="accent3"/>
          </a:effectRef>
          <a:fontRef idx="minor">
            <a:schemeClr val="lt1"/>
          </a:fontRef>
        </p:style>
        <p:txBody>
          <a:bodyPr vert="horz" wrap="none" lIns="0" tIns="0" rIns="0" bIns="0" numCol="1" anchor="ctr"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2200" b="1" i="0" u="none" strike="noStrike" cap="none" normalizeH="0" baseline="0" dirty="0" smtClean="0">
                <a:ln>
                  <a:noFill/>
                </a:ln>
                <a:solidFill>
                  <a:schemeClr val="tx1"/>
                </a:solidFill>
                <a:effectLst/>
                <a:latin typeface="Times New Roman" pitchFamily="18" charset="0"/>
                <a:ea typeface="Majalla UI"/>
                <a:cs typeface="Times New Roman" pitchFamily="18" charset="0"/>
              </a:rPr>
              <a:t>Un Réseau peut être décrit comme étant un ensemble d’entités appelées</a:t>
            </a:r>
          </a:p>
          <a:p>
            <a:pPr marL="0" marR="0" lvl="0" indent="0" algn="just" defTabSz="914400" rtl="0" eaLnBrk="1" fontAlgn="base" latinLnBrk="0" hangingPunct="1">
              <a:lnSpc>
                <a:spcPct val="100000"/>
              </a:lnSpc>
              <a:spcBef>
                <a:spcPct val="0"/>
              </a:spcBef>
              <a:spcAft>
                <a:spcPct val="0"/>
              </a:spcAft>
              <a:buClrTx/>
              <a:buSzTx/>
              <a:buFontTx/>
              <a:buNone/>
              <a:tabLst/>
            </a:pPr>
            <a:r>
              <a:rPr kumimoji="0" lang="fr-FR" sz="2200" b="1" i="0" u="none" strike="noStrike" cap="none" normalizeH="0" baseline="0" dirty="0" smtClean="0">
                <a:ln>
                  <a:noFill/>
                </a:ln>
                <a:solidFill>
                  <a:schemeClr val="tx1"/>
                </a:solidFill>
                <a:effectLst/>
                <a:latin typeface="Times New Roman" pitchFamily="18" charset="0"/>
                <a:ea typeface="Majalla UI"/>
                <a:cs typeface="Times New Roman" pitchFamily="18" charset="0"/>
              </a:rPr>
              <a:t> nœuds reliées par des canaux appelés « Lignes » ou « Liens </a:t>
            </a:r>
            <a:r>
              <a:rPr kumimoji="0" lang="fr-FR" sz="2200" b="1" i="0" u="none" strike="noStrike" cap="none" normalizeH="0" baseline="0" dirty="0" smtClean="0">
                <a:ln>
                  <a:noFill/>
                </a:ln>
                <a:solidFill>
                  <a:schemeClr val="tx1"/>
                </a:solidFill>
                <a:effectLst/>
                <a:latin typeface="Times New Roman" pitchFamily="18" charset="0"/>
                <a:ea typeface="Majalla UI"/>
                <a:cs typeface="Times New Roman" pitchFamily="18" charset="0"/>
              </a:rPr>
              <a:t>» </a:t>
            </a:r>
            <a:r>
              <a:rPr kumimoji="0" lang="fr-FR" sz="2200" b="1" i="0" u="none" strike="noStrike" cap="none" normalizeH="0" baseline="0" dirty="0" smtClean="0">
                <a:ln>
                  <a:noFill/>
                </a:ln>
                <a:solidFill>
                  <a:schemeClr val="tx1"/>
                </a:solidFill>
                <a:effectLst/>
                <a:latin typeface="Times New Roman" pitchFamily="18" charset="0"/>
                <a:ea typeface="Majalla UI"/>
                <a:cs typeface="Times New Roman" pitchFamily="18" charset="0"/>
              </a:rPr>
              <a:t>assurant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fr-FR" sz="2200" b="1" i="0" u="none" strike="noStrike" cap="none" normalizeH="0" baseline="0" dirty="0" smtClean="0">
                <a:ln>
                  <a:noFill/>
                </a:ln>
                <a:solidFill>
                  <a:schemeClr val="tx1"/>
                </a:solidFill>
                <a:effectLst/>
                <a:latin typeface="Times New Roman" pitchFamily="18" charset="0"/>
                <a:ea typeface="Majalla UI"/>
                <a:cs typeface="Times New Roman" pitchFamily="18" charset="0"/>
              </a:rPr>
              <a:t>le transport de certains types d’objets entre ces nœuds.</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fr-FR" sz="1800" b="1" i="0" u="none" strike="noStrike" cap="none" normalizeH="0" baseline="0" dirty="0" smtClean="0">
              <a:ln>
                <a:noFill/>
              </a:ln>
              <a:solidFill>
                <a:schemeClr val="tx1"/>
              </a:solidFill>
              <a:effectLst/>
              <a:latin typeface="Arial" pitchFamily="34" charset="0"/>
              <a:cs typeface="Arial" pitchFamily="34" charset="0"/>
            </a:endParaRPr>
          </a:p>
        </p:txBody>
      </p:sp>
      <p:sp>
        <p:nvSpPr>
          <p:cNvPr id="6" name="ZoneTexte 5"/>
          <p:cNvSpPr txBox="1"/>
          <p:nvPr/>
        </p:nvSpPr>
        <p:spPr>
          <a:xfrm>
            <a:off x="642910" y="4214818"/>
            <a:ext cx="3571900" cy="461665"/>
          </a:xfrm>
          <a:prstGeom prst="rect">
            <a:avLst/>
          </a:prstGeom>
          <a:noFill/>
        </p:spPr>
        <p:txBody>
          <a:bodyPr wrap="square" rtlCol="0">
            <a:spAutoFit/>
          </a:bodyPr>
          <a:lstStyle/>
          <a:p>
            <a:pPr>
              <a:buFont typeface="Wingdings" pitchFamily="2" charset="2"/>
              <a:buChar char="ü"/>
            </a:pPr>
            <a:r>
              <a:rPr lang="fr-FR" sz="2400" dirty="0" smtClean="0">
                <a:latin typeface="Times New Roman" pitchFamily="18" charset="0"/>
                <a:cs typeface="Times New Roman" pitchFamily="18" charset="0"/>
              </a:rPr>
              <a:t>Réseau ferroviaire.</a:t>
            </a:r>
            <a:endParaRPr lang="fr-FR" sz="2400" dirty="0"/>
          </a:p>
        </p:txBody>
      </p:sp>
      <p:sp>
        <p:nvSpPr>
          <p:cNvPr id="7" name="ZoneTexte 6"/>
          <p:cNvSpPr txBox="1"/>
          <p:nvPr/>
        </p:nvSpPr>
        <p:spPr>
          <a:xfrm>
            <a:off x="1000100" y="3571876"/>
            <a:ext cx="4214842" cy="523220"/>
          </a:xfrm>
          <a:prstGeom prst="rect">
            <a:avLst/>
          </a:prstGeom>
          <a:noFill/>
        </p:spPr>
        <p:txBody>
          <a:bodyPr wrap="square" rtlCol="0">
            <a:spAutoFit/>
          </a:bodyPr>
          <a:lstStyle/>
          <a:p>
            <a:r>
              <a:rPr lang="fr-FR" sz="2800" u="sng" dirty="0" smtClean="0">
                <a:latin typeface="Times New Roman" pitchFamily="18" charset="0"/>
                <a:cs typeface="Times New Roman" pitchFamily="18" charset="0"/>
              </a:rPr>
              <a:t>Exemples de réseaux :</a:t>
            </a:r>
          </a:p>
        </p:txBody>
      </p:sp>
      <p:sp>
        <p:nvSpPr>
          <p:cNvPr id="8" name="ZoneTexte 7"/>
          <p:cNvSpPr txBox="1"/>
          <p:nvPr/>
        </p:nvSpPr>
        <p:spPr>
          <a:xfrm>
            <a:off x="642910" y="5143512"/>
            <a:ext cx="3571900" cy="461665"/>
          </a:xfrm>
          <a:prstGeom prst="rect">
            <a:avLst/>
          </a:prstGeom>
          <a:noFill/>
        </p:spPr>
        <p:txBody>
          <a:bodyPr wrap="square" rtlCol="0">
            <a:spAutoFit/>
          </a:bodyPr>
          <a:lstStyle/>
          <a:p>
            <a:pPr>
              <a:buFont typeface="Wingdings" pitchFamily="2" charset="2"/>
              <a:buChar char="ü"/>
            </a:pPr>
            <a:r>
              <a:rPr lang="fr-FR" sz="2400" dirty="0" smtClean="0">
                <a:latin typeface="Times New Roman" pitchFamily="18" charset="0"/>
                <a:cs typeface="Times New Roman" pitchFamily="18" charset="0"/>
              </a:rPr>
              <a:t>Réseau électrique.</a:t>
            </a:r>
          </a:p>
        </p:txBody>
      </p:sp>
      <p:sp>
        <p:nvSpPr>
          <p:cNvPr id="9" name="ZoneTexte 8"/>
          <p:cNvSpPr txBox="1"/>
          <p:nvPr/>
        </p:nvSpPr>
        <p:spPr>
          <a:xfrm>
            <a:off x="642910" y="5572140"/>
            <a:ext cx="3571900" cy="461665"/>
          </a:xfrm>
          <a:prstGeom prst="rect">
            <a:avLst/>
          </a:prstGeom>
          <a:noFill/>
        </p:spPr>
        <p:txBody>
          <a:bodyPr wrap="square" rtlCol="0">
            <a:spAutoFit/>
          </a:bodyPr>
          <a:lstStyle/>
          <a:p>
            <a:pPr>
              <a:buFont typeface="Wingdings" pitchFamily="2" charset="2"/>
              <a:buChar char="ü"/>
            </a:pPr>
            <a:r>
              <a:rPr lang="fr-FR" sz="2400" dirty="0" smtClean="0">
                <a:latin typeface="Times New Roman" pitchFamily="18" charset="0"/>
                <a:cs typeface="Times New Roman" pitchFamily="18" charset="0"/>
              </a:rPr>
              <a:t>Réseau téléphonique.</a:t>
            </a:r>
          </a:p>
        </p:txBody>
      </p:sp>
      <p:sp>
        <p:nvSpPr>
          <p:cNvPr id="10" name="ZoneTexte 9"/>
          <p:cNvSpPr txBox="1"/>
          <p:nvPr/>
        </p:nvSpPr>
        <p:spPr>
          <a:xfrm>
            <a:off x="642910" y="4714884"/>
            <a:ext cx="3571900" cy="461665"/>
          </a:xfrm>
          <a:prstGeom prst="rect">
            <a:avLst/>
          </a:prstGeom>
          <a:noFill/>
        </p:spPr>
        <p:txBody>
          <a:bodyPr wrap="square" rtlCol="0">
            <a:spAutoFit/>
          </a:bodyPr>
          <a:lstStyle/>
          <a:p>
            <a:pPr>
              <a:buFont typeface="Wingdings" pitchFamily="2" charset="2"/>
              <a:buChar char="ü"/>
            </a:pPr>
            <a:r>
              <a:rPr lang="fr-FR" sz="2400" dirty="0" smtClean="0">
                <a:latin typeface="Times New Roman" pitchFamily="18" charset="0"/>
                <a:cs typeface="Times New Roman" pitchFamily="18" charset="0"/>
              </a:rPr>
              <a:t>Réseau informatique.</a:t>
            </a:r>
          </a:p>
        </p:txBody>
      </p:sp>
      <p:sp>
        <p:nvSpPr>
          <p:cNvPr id="11" name="Éclair 10"/>
          <p:cNvSpPr/>
          <p:nvPr/>
        </p:nvSpPr>
        <p:spPr>
          <a:xfrm rot="12357265">
            <a:off x="580810" y="3036051"/>
            <a:ext cx="1455227" cy="1357404"/>
          </a:xfrm>
          <a:prstGeom prst="lightningBol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ln>
                <a:solidFill>
                  <a:schemeClr val="tx1"/>
                </a:solidFill>
              </a:ln>
              <a:solidFill>
                <a:sysClr val="windowText" lastClr="000000"/>
              </a:solidFill>
            </a:endParaRPr>
          </a:p>
        </p:txBody>
      </p:sp>
      <p:sp>
        <p:nvSpPr>
          <p:cNvPr id="12" name="Éclair 11"/>
          <p:cNvSpPr/>
          <p:nvPr/>
        </p:nvSpPr>
        <p:spPr>
          <a:xfrm rot="12357265">
            <a:off x="723687" y="3464678"/>
            <a:ext cx="1455227" cy="1357404"/>
          </a:xfrm>
          <a:prstGeom prst="lightningBol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ln>
                <a:solidFill>
                  <a:schemeClr val="tx1"/>
                </a:solidFill>
              </a:ln>
              <a:solidFill>
                <a:sysClr val="windowText" lastClr="000000"/>
              </a:solidFill>
            </a:endParaRPr>
          </a:p>
        </p:txBody>
      </p:sp>
      <p:sp>
        <p:nvSpPr>
          <p:cNvPr id="13" name="Éclair 12"/>
          <p:cNvSpPr/>
          <p:nvPr/>
        </p:nvSpPr>
        <p:spPr>
          <a:xfrm rot="12357265">
            <a:off x="866563" y="3750430"/>
            <a:ext cx="1455227" cy="1357404"/>
          </a:xfrm>
          <a:prstGeom prst="lightningBol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ln>
                <a:solidFill>
                  <a:schemeClr val="tx1"/>
                </a:solidFill>
              </a:ln>
              <a:solidFill>
                <a:sysClr val="windowText" lastClr="0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029"/>
                                        </p:tgtEl>
                                        <p:attrNameLst>
                                          <p:attrName>style.visibility</p:attrName>
                                        </p:attrNameLst>
                                      </p:cBhvr>
                                      <p:to>
                                        <p:strVal val="visible"/>
                                      </p:to>
                                    </p:set>
                                    <p:animEffect transition="in" filter="wipe(down)">
                                      <p:cBhvr>
                                        <p:cTn id="7" dur="580">
                                          <p:stCondLst>
                                            <p:cond delay="0"/>
                                          </p:stCondLst>
                                        </p:cTn>
                                        <p:tgtEl>
                                          <p:spTgt spid="1029"/>
                                        </p:tgtEl>
                                      </p:cBhvr>
                                    </p:animEffect>
                                    <p:anim calcmode="lin" valueType="num">
                                      <p:cBhvr>
                                        <p:cTn id="8" dur="1822" tmFilter="0,0; 0.14,0.36; 0.43,0.73; 0.71,0.91; 1.0,1.0">
                                          <p:stCondLst>
                                            <p:cond delay="0"/>
                                          </p:stCondLst>
                                        </p:cTn>
                                        <p:tgtEl>
                                          <p:spTgt spid="102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2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2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2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29"/>
                                        </p:tgtEl>
                                        <p:attrNameLst>
                                          <p:attrName>ppt_y</p:attrName>
                                        </p:attrNameLst>
                                      </p:cBhvr>
                                      <p:tavLst>
                                        <p:tav tm="0" fmla="#ppt_y-sin(pi*$)/81">
                                          <p:val>
                                            <p:fltVal val="0"/>
                                          </p:val>
                                        </p:tav>
                                        <p:tav tm="100000">
                                          <p:val>
                                            <p:fltVal val="1"/>
                                          </p:val>
                                        </p:tav>
                                      </p:tavLst>
                                    </p:anim>
                                    <p:animScale>
                                      <p:cBhvr>
                                        <p:cTn id="13" dur="26">
                                          <p:stCondLst>
                                            <p:cond delay="650"/>
                                          </p:stCondLst>
                                        </p:cTn>
                                        <p:tgtEl>
                                          <p:spTgt spid="1029"/>
                                        </p:tgtEl>
                                      </p:cBhvr>
                                      <p:to x="100000" y="60000"/>
                                    </p:animScale>
                                    <p:animScale>
                                      <p:cBhvr>
                                        <p:cTn id="14" dur="166" decel="50000">
                                          <p:stCondLst>
                                            <p:cond delay="676"/>
                                          </p:stCondLst>
                                        </p:cTn>
                                        <p:tgtEl>
                                          <p:spTgt spid="1029"/>
                                        </p:tgtEl>
                                      </p:cBhvr>
                                      <p:to x="100000" y="100000"/>
                                    </p:animScale>
                                    <p:animScale>
                                      <p:cBhvr>
                                        <p:cTn id="15" dur="26">
                                          <p:stCondLst>
                                            <p:cond delay="1312"/>
                                          </p:stCondLst>
                                        </p:cTn>
                                        <p:tgtEl>
                                          <p:spTgt spid="1029"/>
                                        </p:tgtEl>
                                      </p:cBhvr>
                                      <p:to x="100000" y="80000"/>
                                    </p:animScale>
                                    <p:animScale>
                                      <p:cBhvr>
                                        <p:cTn id="16" dur="166" decel="50000">
                                          <p:stCondLst>
                                            <p:cond delay="1338"/>
                                          </p:stCondLst>
                                        </p:cTn>
                                        <p:tgtEl>
                                          <p:spTgt spid="1029"/>
                                        </p:tgtEl>
                                      </p:cBhvr>
                                      <p:to x="100000" y="100000"/>
                                    </p:animScale>
                                    <p:animScale>
                                      <p:cBhvr>
                                        <p:cTn id="17" dur="26">
                                          <p:stCondLst>
                                            <p:cond delay="1642"/>
                                          </p:stCondLst>
                                        </p:cTn>
                                        <p:tgtEl>
                                          <p:spTgt spid="1029"/>
                                        </p:tgtEl>
                                      </p:cBhvr>
                                      <p:to x="100000" y="90000"/>
                                    </p:animScale>
                                    <p:animScale>
                                      <p:cBhvr>
                                        <p:cTn id="18" dur="166" decel="50000">
                                          <p:stCondLst>
                                            <p:cond delay="1668"/>
                                          </p:stCondLst>
                                        </p:cTn>
                                        <p:tgtEl>
                                          <p:spTgt spid="1029"/>
                                        </p:tgtEl>
                                      </p:cBhvr>
                                      <p:to x="100000" y="100000"/>
                                    </p:animScale>
                                    <p:animScale>
                                      <p:cBhvr>
                                        <p:cTn id="19" dur="26">
                                          <p:stCondLst>
                                            <p:cond delay="1808"/>
                                          </p:stCondLst>
                                        </p:cTn>
                                        <p:tgtEl>
                                          <p:spTgt spid="1029"/>
                                        </p:tgtEl>
                                      </p:cBhvr>
                                      <p:to x="100000" y="95000"/>
                                    </p:animScale>
                                    <p:animScale>
                                      <p:cBhvr>
                                        <p:cTn id="20" dur="166" decel="50000">
                                          <p:stCondLst>
                                            <p:cond delay="1834"/>
                                          </p:stCondLst>
                                        </p:cTn>
                                        <p:tgtEl>
                                          <p:spTgt spid="1029"/>
                                        </p:tgtEl>
                                      </p:cBhvr>
                                      <p:to x="100000" y="100000"/>
                                    </p:animScale>
                                  </p:childTnLst>
                                </p:cTn>
                              </p:par>
                            </p:childTnLst>
                          </p:cTn>
                        </p:par>
                        <p:par>
                          <p:cTn id="21" fill="hold">
                            <p:stCondLst>
                              <p:cond delay="2000"/>
                            </p:stCondLst>
                            <p:childTnLst>
                              <p:par>
                                <p:cTn id="22" presetID="5" presetClass="entr" presetSubtype="1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checkerboard(across)">
                                      <p:cBhvr>
                                        <p:cTn id="24" dur="500"/>
                                        <p:tgtEl>
                                          <p:spTgt spid="11"/>
                                        </p:tgtEl>
                                      </p:cBhvr>
                                    </p:animEffect>
                                  </p:childTnLst>
                                </p:cTn>
                              </p:par>
                            </p:childTnLst>
                          </p:cTn>
                        </p:par>
                        <p:par>
                          <p:cTn id="25" fill="hold">
                            <p:stCondLst>
                              <p:cond delay="2500"/>
                            </p:stCondLst>
                            <p:childTnLst>
                              <p:par>
                                <p:cTn id="26" presetID="63" presetClass="path" presetSubtype="0" accel="50000" decel="50000" fill="hold" grpId="1" nodeType="afterEffect">
                                  <p:stCondLst>
                                    <p:cond delay="0"/>
                                  </p:stCondLst>
                                  <p:childTnLst>
                                    <p:animMotion origin="layout" path="M -0.0132 -0.10463 L 0.82152 -0.11528 " pathEditMode="relative" rAng="0" ptsTypes="AA">
                                      <p:cBhvr>
                                        <p:cTn id="27" dur="5000" fill="hold"/>
                                        <p:tgtEl>
                                          <p:spTgt spid="11"/>
                                        </p:tgtEl>
                                        <p:attrNameLst>
                                          <p:attrName>ppt_x</p:attrName>
                                          <p:attrName>ppt_y</p:attrName>
                                        </p:attrNameLst>
                                      </p:cBhvr>
                                      <p:rCtr x="417" y="-5"/>
                                    </p:animMotion>
                                  </p:childTnLst>
                                </p:cTn>
                              </p:par>
                            </p:childTnLst>
                          </p:cTn>
                        </p:par>
                        <p:par>
                          <p:cTn id="28" fill="hold">
                            <p:stCondLst>
                              <p:cond delay="7500"/>
                            </p:stCondLst>
                            <p:childTnLst>
                              <p:par>
                                <p:cTn id="29" presetID="2" presetClass="exit" presetSubtype="4" fill="hold" grpId="2" nodeType="afterEffect">
                                  <p:stCondLst>
                                    <p:cond delay="0"/>
                                  </p:stCondLst>
                                  <p:childTnLst>
                                    <p:anim calcmode="lin" valueType="num">
                                      <p:cBhvr additive="base">
                                        <p:cTn id="30" dur="500"/>
                                        <p:tgtEl>
                                          <p:spTgt spid="11"/>
                                        </p:tgtEl>
                                        <p:attrNameLst>
                                          <p:attrName>ppt_x</p:attrName>
                                        </p:attrNameLst>
                                      </p:cBhvr>
                                      <p:tavLst>
                                        <p:tav tm="0">
                                          <p:val>
                                            <p:strVal val="ppt_x"/>
                                          </p:val>
                                        </p:tav>
                                        <p:tav tm="100000">
                                          <p:val>
                                            <p:strVal val="ppt_x"/>
                                          </p:val>
                                        </p:tav>
                                      </p:tavLst>
                                    </p:anim>
                                    <p:anim calcmode="lin" valueType="num">
                                      <p:cBhvr additive="base">
                                        <p:cTn id="31" dur="500"/>
                                        <p:tgtEl>
                                          <p:spTgt spid="11"/>
                                        </p:tgtEl>
                                        <p:attrNameLst>
                                          <p:attrName>ppt_y</p:attrName>
                                        </p:attrNameLst>
                                      </p:cBhvr>
                                      <p:tavLst>
                                        <p:tav tm="0">
                                          <p:val>
                                            <p:strVal val="ppt_y"/>
                                          </p:val>
                                        </p:tav>
                                        <p:tav tm="100000">
                                          <p:val>
                                            <p:strVal val="1+ppt_h/2"/>
                                          </p:val>
                                        </p:tav>
                                      </p:tavLst>
                                    </p:anim>
                                    <p:set>
                                      <p:cBhvr>
                                        <p:cTn id="32" dur="1" fill="hold">
                                          <p:stCondLst>
                                            <p:cond delay="499"/>
                                          </p:stCondLst>
                                        </p:cTn>
                                        <p:tgtEl>
                                          <p:spTgt spid="11"/>
                                        </p:tgtEl>
                                        <p:attrNameLst>
                                          <p:attrName>style.visibility</p:attrName>
                                        </p:attrNameLst>
                                      </p:cBhvr>
                                      <p:to>
                                        <p:strVal val="hidden"/>
                                      </p:to>
                                    </p:set>
                                  </p:childTnLst>
                                </p:cTn>
                              </p:par>
                            </p:childTnLst>
                          </p:cTn>
                        </p:par>
                        <p:par>
                          <p:cTn id="33" fill="hold">
                            <p:stCondLst>
                              <p:cond delay="8000"/>
                            </p:stCondLst>
                            <p:childTnLst>
                              <p:par>
                                <p:cTn id="34" presetID="5" presetClass="entr" presetSubtype="10"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checkerboard(across)">
                                      <p:cBhvr>
                                        <p:cTn id="36" dur="500"/>
                                        <p:tgtEl>
                                          <p:spTgt spid="12"/>
                                        </p:tgtEl>
                                      </p:cBhvr>
                                    </p:animEffect>
                                  </p:childTnLst>
                                </p:cTn>
                              </p:par>
                            </p:childTnLst>
                          </p:cTn>
                        </p:par>
                        <p:par>
                          <p:cTn id="37" fill="hold">
                            <p:stCondLst>
                              <p:cond delay="8500"/>
                            </p:stCondLst>
                            <p:childTnLst>
                              <p:par>
                                <p:cTn id="38" presetID="63" presetClass="path" presetSubtype="0" accel="50000" decel="50000" fill="hold" grpId="1" nodeType="afterEffect">
                                  <p:stCondLst>
                                    <p:cond delay="0"/>
                                  </p:stCondLst>
                                  <p:childTnLst>
                                    <p:animMotion origin="layout" path="M -0.0132 -0.10463 L 0.80572 -0.11528 " pathEditMode="relative" rAng="0" ptsTypes="AA">
                                      <p:cBhvr>
                                        <p:cTn id="39" dur="5000" fill="hold"/>
                                        <p:tgtEl>
                                          <p:spTgt spid="12"/>
                                        </p:tgtEl>
                                        <p:attrNameLst>
                                          <p:attrName>ppt_x</p:attrName>
                                          <p:attrName>ppt_y</p:attrName>
                                        </p:attrNameLst>
                                      </p:cBhvr>
                                      <p:rCtr x="409" y="-5"/>
                                    </p:animMotion>
                                  </p:childTnLst>
                                </p:cTn>
                              </p:par>
                            </p:childTnLst>
                          </p:cTn>
                        </p:par>
                        <p:par>
                          <p:cTn id="40" fill="hold">
                            <p:stCondLst>
                              <p:cond delay="13500"/>
                            </p:stCondLst>
                            <p:childTnLst>
                              <p:par>
                                <p:cTn id="41" presetID="2" presetClass="exit" presetSubtype="4" fill="hold" grpId="2" nodeType="afterEffect">
                                  <p:stCondLst>
                                    <p:cond delay="0"/>
                                  </p:stCondLst>
                                  <p:childTnLst>
                                    <p:anim calcmode="lin" valueType="num">
                                      <p:cBhvr additive="base">
                                        <p:cTn id="42" dur="500"/>
                                        <p:tgtEl>
                                          <p:spTgt spid="12"/>
                                        </p:tgtEl>
                                        <p:attrNameLst>
                                          <p:attrName>ppt_x</p:attrName>
                                        </p:attrNameLst>
                                      </p:cBhvr>
                                      <p:tavLst>
                                        <p:tav tm="0">
                                          <p:val>
                                            <p:strVal val="ppt_x"/>
                                          </p:val>
                                        </p:tav>
                                        <p:tav tm="100000">
                                          <p:val>
                                            <p:strVal val="ppt_x"/>
                                          </p:val>
                                        </p:tav>
                                      </p:tavLst>
                                    </p:anim>
                                    <p:anim calcmode="lin" valueType="num">
                                      <p:cBhvr additive="base">
                                        <p:cTn id="43" dur="500"/>
                                        <p:tgtEl>
                                          <p:spTgt spid="12"/>
                                        </p:tgtEl>
                                        <p:attrNameLst>
                                          <p:attrName>ppt_y</p:attrName>
                                        </p:attrNameLst>
                                      </p:cBhvr>
                                      <p:tavLst>
                                        <p:tav tm="0">
                                          <p:val>
                                            <p:strVal val="ppt_y"/>
                                          </p:val>
                                        </p:tav>
                                        <p:tav tm="100000">
                                          <p:val>
                                            <p:strVal val="1+ppt_h/2"/>
                                          </p:val>
                                        </p:tav>
                                      </p:tavLst>
                                    </p:anim>
                                    <p:set>
                                      <p:cBhvr>
                                        <p:cTn id="44" dur="1" fill="hold">
                                          <p:stCondLst>
                                            <p:cond delay="499"/>
                                          </p:stCondLst>
                                        </p:cTn>
                                        <p:tgtEl>
                                          <p:spTgt spid="12"/>
                                        </p:tgtEl>
                                        <p:attrNameLst>
                                          <p:attrName>style.visibility</p:attrName>
                                        </p:attrNameLst>
                                      </p:cBhvr>
                                      <p:to>
                                        <p:strVal val="hidden"/>
                                      </p:to>
                                    </p:set>
                                  </p:childTnLst>
                                </p:cTn>
                              </p:par>
                            </p:childTnLst>
                          </p:cTn>
                        </p:par>
                        <p:par>
                          <p:cTn id="45" fill="hold">
                            <p:stCondLst>
                              <p:cond delay="14000"/>
                            </p:stCondLst>
                            <p:childTnLst>
                              <p:par>
                                <p:cTn id="46" presetID="5" presetClass="entr" presetSubtype="10" fill="hold" grpId="0" nodeType="after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checkerboard(across)">
                                      <p:cBhvr>
                                        <p:cTn id="48" dur="500"/>
                                        <p:tgtEl>
                                          <p:spTgt spid="13"/>
                                        </p:tgtEl>
                                      </p:cBhvr>
                                    </p:animEffect>
                                  </p:childTnLst>
                                </p:cTn>
                              </p:par>
                            </p:childTnLst>
                          </p:cTn>
                        </p:par>
                        <p:par>
                          <p:cTn id="49" fill="hold">
                            <p:stCondLst>
                              <p:cond delay="14500"/>
                            </p:stCondLst>
                            <p:childTnLst>
                              <p:par>
                                <p:cTn id="50" presetID="63" presetClass="path" presetSubtype="0" accel="50000" decel="50000" fill="hold" grpId="1" nodeType="afterEffect">
                                  <p:stCondLst>
                                    <p:cond delay="0"/>
                                  </p:stCondLst>
                                  <p:childTnLst>
                                    <p:animMotion origin="layout" path="M -0.0132 -0.10463 L 0.57777 -0.11435 " pathEditMode="relative" rAng="0" ptsTypes="AA">
                                      <p:cBhvr>
                                        <p:cTn id="51" dur="5000" fill="hold"/>
                                        <p:tgtEl>
                                          <p:spTgt spid="13"/>
                                        </p:tgtEl>
                                        <p:attrNameLst>
                                          <p:attrName>ppt_x</p:attrName>
                                          <p:attrName>ppt_y</p:attrName>
                                        </p:attrNameLst>
                                      </p:cBhvr>
                                      <p:rCtr x="295" y="-5"/>
                                    </p:animMotion>
                                  </p:childTnLst>
                                </p:cTn>
                              </p:par>
                            </p:childTnLst>
                          </p:cTn>
                        </p:par>
                      </p:childTnLst>
                    </p:cTn>
                  </p:par>
                  <p:par>
                    <p:cTn id="52" fill="hold">
                      <p:stCondLst>
                        <p:cond delay="indefinite"/>
                      </p:stCondLst>
                      <p:childTnLst>
                        <p:par>
                          <p:cTn id="53" fill="hold">
                            <p:stCondLst>
                              <p:cond delay="0"/>
                            </p:stCondLst>
                            <p:childTnLst>
                              <p:par>
                                <p:cTn id="54" presetID="5" presetClass="entr" presetSubtype="10" fill="hold" grpId="0" nodeType="clickEffect">
                                  <p:stCondLst>
                                    <p:cond delay="0"/>
                                  </p:stCondLst>
                                  <p:childTnLst>
                                    <p:set>
                                      <p:cBhvr>
                                        <p:cTn id="55" dur="1" fill="hold">
                                          <p:stCondLst>
                                            <p:cond delay="0"/>
                                          </p:stCondLst>
                                        </p:cTn>
                                        <p:tgtEl>
                                          <p:spTgt spid="7"/>
                                        </p:tgtEl>
                                        <p:attrNameLst>
                                          <p:attrName>style.visibility</p:attrName>
                                        </p:attrNameLst>
                                      </p:cBhvr>
                                      <p:to>
                                        <p:strVal val="visible"/>
                                      </p:to>
                                    </p:set>
                                    <p:animEffect transition="in" filter="checkerboard(across)">
                                      <p:cBhvr>
                                        <p:cTn id="56" dur="500"/>
                                        <p:tgtEl>
                                          <p:spTgt spid="7"/>
                                        </p:tgtEl>
                                      </p:cBhvr>
                                    </p:animEffect>
                                  </p:childTnLst>
                                </p:cTn>
                              </p:par>
                            </p:childTnLst>
                          </p:cTn>
                        </p:par>
                      </p:childTnLst>
                    </p:cTn>
                  </p:par>
                  <p:par>
                    <p:cTn id="57" fill="hold">
                      <p:stCondLst>
                        <p:cond delay="indefinite"/>
                      </p:stCondLst>
                      <p:childTnLst>
                        <p:par>
                          <p:cTn id="58" fill="hold">
                            <p:stCondLst>
                              <p:cond delay="0"/>
                            </p:stCondLst>
                            <p:childTnLst>
                              <p:par>
                                <p:cTn id="59" presetID="5" presetClass="entr" presetSubtype="10" fill="hold" grpId="0" nodeType="clickEffect">
                                  <p:stCondLst>
                                    <p:cond delay="0"/>
                                  </p:stCondLst>
                                  <p:childTnLst>
                                    <p:set>
                                      <p:cBhvr>
                                        <p:cTn id="60" dur="1" fill="hold">
                                          <p:stCondLst>
                                            <p:cond delay="0"/>
                                          </p:stCondLst>
                                        </p:cTn>
                                        <p:tgtEl>
                                          <p:spTgt spid="6"/>
                                        </p:tgtEl>
                                        <p:attrNameLst>
                                          <p:attrName>style.visibility</p:attrName>
                                        </p:attrNameLst>
                                      </p:cBhvr>
                                      <p:to>
                                        <p:strVal val="visible"/>
                                      </p:to>
                                    </p:set>
                                    <p:animEffect transition="in" filter="checkerboard(across)">
                                      <p:cBhvr>
                                        <p:cTn id="61" dur="500"/>
                                        <p:tgtEl>
                                          <p:spTgt spid="6"/>
                                        </p:tgtEl>
                                      </p:cBhvr>
                                    </p:animEffect>
                                  </p:childTnLst>
                                </p:cTn>
                              </p:par>
                            </p:childTnLst>
                          </p:cTn>
                        </p:par>
                      </p:childTnLst>
                    </p:cTn>
                  </p:par>
                  <p:par>
                    <p:cTn id="62" fill="hold">
                      <p:stCondLst>
                        <p:cond delay="indefinite"/>
                      </p:stCondLst>
                      <p:childTnLst>
                        <p:par>
                          <p:cTn id="63" fill="hold">
                            <p:stCondLst>
                              <p:cond delay="0"/>
                            </p:stCondLst>
                            <p:childTnLst>
                              <p:par>
                                <p:cTn id="64" presetID="5" presetClass="entr" presetSubtype="10" fill="hold" grpId="0" nodeType="clickEffect">
                                  <p:stCondLst>
                                    <p:cond delay="0"/>
                                  </p:stCondLst>
                                  <p:childTnLst>
                                    <p:set>
                                      <p:cBhvr>
                                        <p:cTn id="65" dur="1" fill="hold">
                                          <p:stCondLst>
                                            <p:cond delay="0"/>
                                          </p:stCondLst>
                                        </p:cTn>
                                        <p:tgtEl>
                                          <p:spTgt spid="10"/>
                                        </p:tgtEl>
                                        <p:attrNameLst>
                                          <p:attrName>style.visibility</p:attrName>
                                        </p:attrNameLst>
                                      </p:cBhvr>
                                      <p:to>
                                        <p:strVal val="visible"/>
                                      </p:to>
                                    </p:set>
                                    <p:animEffect transition="in" filter="checkerboard(across)">
                                      <p:cBhvr>
                                        <p:cTn id="66" dur="500"/>
                                        <p:tgtEl>
                                          <p:spTgt spid="10"/>
                                        </p:tgtEl>
                                      </p:cBhvr>
                                    </p:animEffect>
                                  </p:childTnLst>
                                </p:cTn>
                              </p:par>
                            </p:childTnLst>
                          </p:cTn>
                        </p:par>
                      </p:childTnLst>
                    </p:cTn>
                  </p:par>
                  <p:par>
                    <p:cTn id="67" fill="hold">
                      <p:stCondLst>
                        <p:cond delay="indefinite"/>
                      </p:stCondLst>
                      <p:childTnLst>
                        <p:par>
                          <p:cTn id="68" fill="hold">
                            <p:stCondLst>
                              <p:cond delay="0"/>
                            </p:stCondLst>
                            <p:childTnLst>
                              <p:par>
                                <p:cTn id="69" presetID="5" presetClass="entr" presetSubtype="10" fill="hold" grpId="0" nodeType="clickEffect">
                                  <p:stCondLst>
                                    <p:cond delay="0"/>
                                  </p:stCondLst>
                                  <p:childTnLst>
                                    <p:set>
                                      <p:cBhvr>
                                        <p:cTn id="70" dur="1" fill="hold">
                                          <p:stCondLst>
                                            <p:cond delay="0"/>
                                          </p:stCondLst>
                                        </p:cTn>
                                        <p:tgtEl>
                                          <p:spTgt spid="8"/>
                                        </p:tgtEl>
                                        <p:attrNameLst>
                                          <p:attrName>style.visibility</p:attrName>
                                        </p:attrNameLst>
                                      </p:cBhvr>
                                      <p:to>
                                        <p:strVal val="visible"/>
                                      </p:to>
                                    </p:set>
                                    <p:animEffect transition="in" filter="checkerboard(across)">
                                      <p:cBhvr>
                                        <p:cTn id="71" dur="500"/>
                                        <p:tgtEl>
                                          <p:spTgt spid="8"/>
                                        </p:tgtEl>
                                      </p:cBhvr>
                                    </p:animEffect>
                                  </p:childTnLst>
                                </p:cTn>
                              </p:par>
                            </p:childTnLst>
                          </p:cTn>
                        </p:par>
                      </p:childTnLst>
                    </p:cTn>
                  </p:par>
                  <p:par>
                    <p:cTn id="72" fill="hold">
                      <p:stCondLst>
                        <p:cond delay="indefinite"/>
                      </p:stCondLst>
                      <p:childTnLst>
                        <p:par>
                          <p:cTn id="73" fill="hold">
                            <p:stCondLst>
                              <p:cond delay="0"/>
                            </p:stCondLst>
                            <p:childTnLst>
                              <p:par>
                                <p:cTn id="74" presetID="5" presetClass="entr" presetSubtype="10" fill="hold" grpId="0" nodeType="clickEffect">
                                  <p:stCondLst>
                                    <p:cond delay="0"/>
                                  </p:stCondLst>
                                  <p:childTnLst>
                                    <p:set>
                                      <p:cBhvr>
                                        <p:cTn id="75" dur="1" fill="hold">
                                          <p:stCondLst>
                                            <p:cond delay="0"/>
                                          </p:stCondLst>
                                        </p:cTn>
                                        <p:tgtEl>
                                          <p:spTgt spid="9"/>
                                        </p:tgtEl>
                                        <p:attrNameLst>
                                          <p:attrName>style.visibility</p:attrName>
                                        </p:attrNameLst>
                                      </p:cBhvr>
                                      <p:to>
                                        <p:strVal val="visible"/>
                                      </p:to>
                                    </p:set>
                                    <p:animEffect transition="in" filter="checkerboard(across)">
                                      <p:cBhvr>
                                        <p:cTn id="7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6" grpId="0"/>
      <p:bldP spid="7" grpId="0"/>
      <p:bldP spid="8" grpId="0"/>
      <p:bldP spid="9" grpId="0"/>
      <p:bldP spid="10" grpId="0"/>
      <p:bldP spid="11" grpId="0" animBg="1"/>
      <p:bldP spid="11" grpId="1" animBg="1"/>
      <p:bldP spid="11" grpId="2" animBg="1"/>
      <p:bldP spid="12" grpId="0" animBg="1"/>
      <p:bldP spid="12" grpId="1" animBg="1"/>
      <p:bldP spid="12" grpId="2" animBg="1"/>
      <p:bldP spid="13" grpId="0" animBg="1"/>
      <p:bldP spid="13" grpId="1"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5"/>
          <p:cNvSpPr>
            <a:spLocks noChangeArrowheads="1"/>
          </p:cNvSpPr>
          <p:nvPr/>
        </p:nvSpPr>
        <p:spPr bwMode="auto">
          <a:xfrm>
            <a:off x="1194126" y="1600092"/>
            <a:ext cx="5533373" cy="646331"/>
          </a:xfrm>
          <a:prstGeom prst="rect">
            <a:avLst/>
          </a:prstGeom>
          <a:noFill/>
          <a:ln w="9525">
            <a:noFill/>
            <a:miter lim="800000"/>
            <a:headEnd/>
            <a:tailEnd/>
          </a:ln>
        </p:spPr>
        <p:txBody>
          <a:bodyPr wrap="none" anchor="ctr">
            <a:spAutoFit/>
          </a:bodyPr>
          <a:lstStyle/>
          <a:p>
            <a:pPr algn="ctr" rtl="0"/>
            <a:endParaRPr lang="fr-FR" sz="1800" b="1">
              <a:cs typeface="Arial" pitchFamily="34" charset="0"/>
            </a:endParaRPr>
          </a:p>
          <a:p>
            <a:pPr algn="ctr" rtl="0"/>
            <a:r>
              <a:rPr lang="fr-FR" i="1">
                <a:latin typeface="Arial Rounded MT Bold" pitchFamily="34" charset="0"/>
                <a:cs typeface="Arial" pitchFamily="34" charset="0"/>
              </a:rPr>
              <a:t>Dénuder la gaine extérieure sur environ 15 mm. </a:t>
            </a:r>
          </a:p>
        </p:txBody>
      </p:sp>
      <p:pic>
        <p:nvPicPr>
          <p:cNvPr id="45059" name="Picture 6" descr="cableethernet_008"/>
          <p:cNvPicPr>
            <a:picLocks noChangeAspect="1" noChangeArrowheads="1"/>
          </p:cNvPicPr>
          <p:nvPr/>
        </p:nvPicPr>
        <p:blipFill>
          <a:blip r:embed="rId2" cstate="print"/>
          <a:srcRect/>
          <a:stretch>
            <a:fillRect/>
          </a:stretch>
        </p:blipFill>
        <p:spPr bwMode="auto">
          <a:xfrm>
            <a:off x="684214" y="2708276"/>
            <a:ext cx="7200900" cy="3116263"/>
          </a:xfrm>
          <a:prstGeom prst="rect">
            <a:avLst/>
          </a:prstGeom>
          <a:noFill/>
          <a:ln w="9525">
            <a:noFill/>
            <a:miter lim="800000"/>
            <a:headEnd/>
            <a:tailEnd/>
          </a:ln>
        </p:spPr>
      </p:pic>
      <p:sp>
        <p:nvSpPr>
          <p:cNvPr id="45060" name="Rectangle 5"/>
          <p:cNvSpPr>
            <a:spLocks noChangeArrowheads="1"/>
          </p:cNvSpPr>
          <p:nvPr/>
        </p:nvSpPr>
        <p:spPr bwMode="auto">
          <a:xfrm>
            <a:off x="395289" y="765176"/>
            <a:ext cx="7748587" cy="707886"/>
          </a:xfrm>
          <a:prstGeom prst="rect">
            <a:avLst/>
          </a:prstGeom>
          <a:noFill/>
          <a:ln w="9525">
            <a:noFill/>
            <a:miter lim="800000"/>
            <a:headEnd/>
            <a:tailEnd/>
          </a:ln>
        </p:spPr>
        <p:txBody>
          <a:bodyPr>
            <a:spAutoFit/>
          </a:bodyPr>
          <a:lstStyle/>
          <a:p>
            <a:pPr rtl="0">
              <a:lnSpc>
                <a:spcPct val="125000"/>
              </a:lnSpc>
              <a:spcBef>
                <a:spcPct val="5000"/>
              </a:spcBef>
            </a:pPr>
            <a:r>
              <a:rPr lang="fr-FR" sz="3200" b="1" i="1" u="sng">
                <a:solidFill>
                  <a:srgbClr val="000066"/>
                </a:solidFill>
                <a:cs typeface="Arial" pitchFamily="34" charset="0"/>
              </a:rPr>
              <a:t>Réalisation de câble  croisé / droit </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4"/>
          <p:cNvSpPr>
            <a:spLocks noChangeArrowheads="1"/>
          </p:cNvSpPr>
          <p:nvPr/>
        </p:nvSpPr>
        <p:spPr bwMode="auto">
          <a:xfrm>
            <a:off x="107951" y="1716774"/>
            <a:ext cx="6553200" cy="646331"/>
          </a:xfrm>
          <a:prstGeom prst="rect">
            <a:avLst/>
          </a:prstGeom>
          <a:noFill/>
          <a:ln w="9525">
            <a:noFill/>
            <a:miter lim="800000"/>
            <a:headEnd/>
            <a:tailEnd/>
          </a:ln>
        </p:spPr>
        <p:txBody>
          <a:bodyPr anchor="ctr">
            <a:spAutoFit/>
          </a:bodyPr>
          <a:lstStyle/>
          <a:p>
            <a:pPr rtl="0"/>
            <a:r>
              <a:rPr lang="fr-FR" i="1">
                <a:latin typeface="Arial Rounded MT Bold" pitchFamily="34" charset="0"/>
                <a:cs typeface="Arial" pitchFamily="34" charset="0"/>
              </a:rPr>
              <a:t>Pour un câble "droit" les deux extrémité doivent être placées de cette façon: </a:t>
            </a:r>
          </a:p>
        </p:txBody>
      </p:sp>
      <p:pic>
        <p:nvPicPr>
          <p:cNvPr id="46083" name="Picture 8" descr="cableethernet_010"/>
          <p:cNvPicPr>
            <a:picLocks noChangeAspect="1" noChangeArrowheads="1"/>
          </p:cNvPicPr>
          <p:nvPr/>
        </p:nvPicPr>
        <p:blipFill>
          <a:blip r:embed="rId2" cstate="print"/>
          <a:srcRect/>
          <a:stretch>
            <a:fillRect/>
          </a:stretch>
        </p:blipFill>
        <p:spPr bwMode="auto">
          <a:xfrm>
            <a:off x="6143626" y="2000251"/>
            <a:ext cx="2800351" cy="4525963"/>
          </a:xfrm>
          <a:prstGeom prst="rect">
            <a:avLst/>
          </a:prstGeom>
          <a:noFill/>
          <a:ln w="9525">
            <a:noFill/>
            <a:miter lim="800000"/>
            <a:headEnd/>
            <a:tailEnd/>
          </a:ln>
        </p:spPr>
      </p:pic>
      <p:pic>
        <p:nvPicPr>
          <p:cNvPr id="46084" name="Picture 1"/>
          <p:cNvPicPr>
            <a:picLocks noChangeAspect="1" noChangeArrowheads="1"/>
          </p:cNvPicPr>
          <p:nvPr/>
        </p:nvPicPr>
        <p:blipFill>
          <a:blip r:embed="rId3" cstate="print"/>
          <a:srcRect/>
          <a:stretch>
            <a:fillRect/>
          </a:stretch>
        </p:blipFill>
        <p:spPr bwMode="auto">
          <a:xfrm>
            <a:off x="714376" y="2643189"/>
            <a:ext cx="3286125" cy="4071937"/>
          </a:xfrm>
          <a:prstGeom prst="rect">
            <a:avLst/>
          </a:prstGeom>
          <a:noFill/>
          <a:ln w="9525">
            <a:noFill/>
            <a:miter lim="800000"/>
            <a:headEnd/>
            <a:tailEnd/>
          </a:ln>
        </p:spPr>
      </p:pic>
      <p:sp>
        <p:nvSpPr>
          <p:cNvPr id="46085" name="Rectangle 5"/>
          <p:cNvSpPr>
            <a:spLocks noChangeArrowheads="1"/>
          </p:cNvSpPr>
          <p:nvPr/>
        </p:nvSpPr>
        <p:spPr bwMode="auto">
          <a:xfrm>
            <a:off x="395289" y="765176"/>
            <a:ext cx="7748587" cy="707886"/>
          </a:xfrm>
          <a:prstGeom prst="rect">
            <a:avLst/>
          </a:prstGeom>
          <a:noFill/>
          <a:ln w="9525">
            <a:noFill/>
            <a:miter lim="800000"/>
            <a:headEnd/>
            <a:tailEnd/>
          </a:ln>
        </p:spPr>
        <p:txBody>
          <a:bodyPr>
            <a:spAutoFit/>
          </a:bodyPr>
          <a:lstStyle/>
          <a:p>
            <a:pPr rtl="0">
              <a:lnSpc>
                <a:spcPct val="125000"/>
              </a:lnSpc>
              <a:spcBef>
                <a:spcPct val="5000"/>
              </a:spcBef>
            </a:pPr>
            <a:r>
              <a:rPr lang="fr-FR" sz="3200" b="1" i="1" u="sng">
                <a:solidFill>
                  <a:srgbClr val="000066"/>
                </a:solidFill>
                <a:cs typeface="Arial" pitchFamily="34" charset="0"/>
              </a:rPr>
              <a:t>Réalisation de câble  croisé / droit </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4"/>
          <p:cNvSpPr>
            <a:spLocks noChangeArrowheads="1"/>
          </p:cNvSpPr>
          <p:nvPr/>
        </p:nvSpPr>
        <p:spPr bwMode="auto">
          <a:xfrm>
            <a:off x="323851" y="2004111"/>
            <a:ext cx="6380721" cy="646331"/>
          </a:xfrm>
          <a:prstGeom prst="rect">
            <a:avLst/>
          </a:prstGeom>
          <a:noFill/>
          <a:ln w="9525">
            <a:noFill/>
            <a:miter lim="800000"/>
            <a:headEnd/>
            <a:tailEnd/>
          </a:ln>
        </p:spPr>
        <p:txBody>
          <a:bodyPr wrap="none" anchor="ctr">
            <a:spAutoFit/>
          </a:bodyPr>
          <a:lstStyle/>
          <a:p>
            <a:pPr rtl="0"/>
            <a:r>
              <a:rPr lang="fr-FR" i="1">
                <a:latin typeface="Arial Rounded MT Bold" pitchFamily="34" charset="0"/>
                <a:cs typeface="Arial" pitchFamily="34" charset="0"/>
              </a:rPr>
              <a:t>Pour un câble "croisé", une extrémité comme le dernier</a:t>
            </a:r>
          </a:p>
          <a:p>
            <a:pPr rtl="0"/>
            <a:r>
              <a:rPr lang="fr-FR" i="1">
                <a:latin typeface="Arial Rounded MT Bold" pitchFamily="34" charset="0"/>
                <a:cs typeface="Arial" pitchFamily="34" charset="0"/>
              </a:rPr>
              <a:t>l'autre comme précisé ci-dessous: </a:t>
            </a:r>
          </a:p>
        </p:txBody>
      </p:sp>
      <p:sp>
        <p:nvSpPr>
          <p:cNvPr id="47107" name="Rectangle 6"/>
          <p:cNvSpPr>
            <a:spLocks noChangeArrowheads="1"/>
          </p:cNvSpPr>
          <p:nvPr/>
        </p:nvSpPr>
        <p:spPr bwMode="auto">
          <a:xfrm>
            <a:off x="5845175" y="3413096"/>
            <a:ext cx="2193101" cy="2862322"/>
          </a:xfrm>
          <a:prstGeom prst="rect">
            <a:avLst/>
          </a:prstGeom>
          <a:noFill/>
          <a:ln w="9525">
            <a:noFill/>
            <a:miter lim="800000"/>
            <a:headEnd/>
            <a:tailEnd/>
          </a:ln>
        </p:spPr>
        <p:txBody>
          <a:bodyPr wrap="none" anchor="ctr">
            <a:spAutoFit/>
          </a:bodyPr>
          <a:lstStyle/>
          <a:p>
            <a:pPr rtl="0"/>
            <a:endParaRPr lang="fr-FR" sz="1800">
              <a:cs typeface="Arial" pitchFamily="34" charset="0"/>
            </a:endParaRPr>
          </a:p>
          <a:p>
            <a:pPr rtl="0"/>
            <a:r>
              <a:rPr lang="fr-FR">
                <a:latin typeface="Arial Rounded MT Bold" pitchFamily="34" charset="0"/>
                <a:cs typeface="Arial" pitchFamily="34" charset="0"/>
              </a:rPr>
              <a:t>1.blanc/vert &lt;- </a:t>
            </a:r>
          </a:p>
          <a:p>
            <a:pPr rtl="0"/>
            <a:r>
              <a:rPr lang="fr-FR">
                <a:latin typeface="Arial Rounded MT Bold" pitchFamily="34" charset="0"/>
                <a:cs typeface="Arial" pitchFamily="34" charset="0"/>
              </a:rPr>
              <a:t>2.vert &lt;- </a:t>
            </a:r>
          </a:p>
          <a:p>
            <a:pPr rtl="0"/>
            <a:r>
              <a:rPr lang="fr-FR">
                <a:latin typeface="Arial Rounded MT Bold" pitchFamily="34" charset="0"/>
                <a:cs typeface="Arial" pitchFamily="34" charset="0"/>
              </a:rPr>
              <a:t>3.blanc/orange &lt;- </a:t>
            </a:r>
          </a:p>
          <a:p>
            <a:pPr rtl="0"/>
            <a:r>
              <a:rPr lang="fr-FR">
                <a:latin typeface="Arial Rounded MT Bold" pitchFamily="34" charset="0"/>
                <a:cs typeface="Arial" pitchFamily="34" charset="0"/>
              </a:rPr>
              <a:t>4.bleu </a:t>
            </a:r>
          </a:p>
          <a:p>
            <a:pPr rtl="0"/>
            <a:r>
              <a:rPr lang="fr-FR">
                <a:latin typeface="Arial Rounded MT Bold" pitchFamily="34" charset="0"/>
                <a:cs typeface="Arial" pitchFamily="34" charset="0"/>
              </a:rPr>
              <a:t>5.blanc/bleu </a:t>
            </a:r>
          </a:p>
          <a:p>
            <a:pPr rtl="0"/>
            <a:r>
              <a:rPr lang="fr-FR">
                <a:latin typeface="Arial Rounded MT Bold" pitchFamily="34" charset="0"/>
                <a:cs typeface="Arial" pitchFamily="34" charset="0"/>
              </a:rPr>
              <a:t>6.orange &lt;- </a:t>
            </a:r>
          </a:p>
          <a:p>
            <a:pPr rtl="0"/>
            <a:r>
              <a:rPr lang="fr-FR">
                <a:latin typeface="Arial Rounded MT Bold" pitchFamily="34" charset="0"/>
                <a:cs typeface="Arial" pitchFamily="34" charset="0"/>
              </a:rPr>
              <a:t>7.blanc/brun </a:t>
            </a:r>
          </a:p>
          <a:p>
            <a:pPr rtl="0"/>
            <a:r>
              <a:rPr lang="fr-FR">
                <a:latin typeface="Arial Rounded MT Bold" pitchFamily="34" charset="0"/>
                <a:cs typeface="Arial" pitchFamily="34" charset="0"/>
              </a:rPr>
              <a:t>8.brun</a:t>
            </a:r>
            <a:r>
              <a:rPr lang="fr-FR">
                <a:latin typeface="Bookman Old Style" pitchFamily="18" charset="0"/>
                <a:cs typeface="Arial" pitchFamily="34" charset="0"/>
              </a:rPr>
              <a:t> </a:t>
            </a:r>
          </a:p>
          <a:p>
            <a:pPr rtl="0" eaLnBrk="0" hangingPunct="0"/>
            <a:endParaRPr lang="fr-FR">
              <a:latin typeface="Bookman Old Style" pitchFamily="18" charset="0"/>
              <a:cs typeface="Arial" pitchFamily="34" charset="0"/>
            </a:endParaRPr>
          </a:p>
        </p:txBody>
      </p:sp>
      <p:grpSp>
        <p:nvGrpSpPr>
          <p:cNvPr id="2" name="Group 10"/>
          <p:cNvGrpSpPr>
            <a:grpSpLocks noChangeAspect="1"/>
          </p:cNvGrpSpPr>
          <p:nvPr/>
        </p:nvGrpSpPr>
        <p:grpSpPr bwMode="auto">
          <a:xfrm>
            <a:off x="3348040" y="3449639"/>
            <a:ext cx="2232025" cy="2881312"/>
            <a:chOff x="3742" y="1752"/>
            <a:chExt cx="1333" cy="1660"/>
          </a:xfrm>
        </p:grpSpPr>
        <p:sp>
          <p:nvSpPr>
            <p:cNvPr id="47111" name="AutoShape 9"/>
            <p:cNvSpPr>
              <a:spLocks noChangeAspect="1" noChangeArrowheads="1" noTextEdit="1"/>
            </p:cNvSpPr>
            <p:nvPr/>
          </p:nvSpPr>
          <p:spPr bwMode="auto">
            <a:xfrm>
              <a:off x="3742" y="1752"/>
              <a:ext cx="1333" cy="1660"/>
            </a:xfrm>
            <a:prstGeom prst="rect">
              <a:avLst/>
            </a:prstGeom>
            <a:noFill/>
            <a:ln w="9525">
              <a:noFill/>
              <a:miter lim="800000"/>
              <a:headEnd/>
              <a:tailEnd/>
            </a:ln>
          </p:spPr>
          <p:txBody>
            <a:bodyPr/>
            <a:lstStyle/>
            <a:p>
              <a:endParaRPr lang="fr-FR"/>
            </a:p>
          </p:txBody>
        </p:sp>
        <p:pic>
          <p:nvPicPr>
            <p:cNvPr id="47112" name="Picture 11"/>
            <p:cNvPicPr>
              <a:picLocks noChangeAspect="1" noChangeArrowheads="1"/>
            </p:cNvPicPr>
            <p:nvPr/>
          </p:nvPicPr>
          <p:blipFill>
            <a:blip r:embed="rId2" cstate="print">
              <a:clrChange>
                <a:clrFrom>
                  <a:srgbClr val="FEFEFE"/>
                </a:clrFrom>
                <a:clrTo>
                  <a:srgbClr val="FEFEFE">
                    <a:alpha val="0"/>
                  </a:srgbClr>
                </a:clrTo>
              </a:clrChange>
            </a:blip>
            <a:srcRect/>
            <a:stretch>
              <a:fillRect/>
            </a:stretch>
          </p:blipFill>
          <p:spPr bwMode="auto">
            <a:xfrm>
              <a:off x="3742" y="1752"/>
              <a:ext cx="1342" cy="1669"/>
            </a:xfrm>
            <a:prstGeom prst="rect">
              <a:avLst/>
            </a:prstGeom>
            <a:noFill/>
            <a:ln w="9525">
              <a:noFill/>
              <a:miter lim="800000"/>
              <a:headEnd/>
              <a:tailEnd/>
            </a:ln>
          </p:spPr>
        </p:pic>
      </p:grpSp>
      <p:sp>
        <p:nvSpPr>
          <p:cNvPr id="47109" name="Rectangle 12"/>
          <p:cNvSpPr>
            <a:spLocks noChangeArrowheads="1"/>
          </p:cNvSpPr>
          <p:nvPr/>
        </p:nvSpPr>
        <p:spPr bwMode="auto">
          <a:xfrm>
            <a:off x="708026" y="3340071"/>
            <a:ext cx="1923796" cy="2862322"/>
          </a:xfrm>
          <a:prstGeom prst="rect">
            <a:avLst/>
          </a:prstGeom>
          <a:noFill/>
          <a:ln w="9525">
            <a:noFill/>
            <a:miter lim="800000"/>
            <a:headEnd/>
            <a:tailEnd/>
          </a:ln>
        </p:spPr>
        <p:txBody>
          <a:bodyPr wrap="none" anchor="ctr">
            <a:spAutoFit/>
          </a:bodyPr>
          <a:lstStyle/>
          <a:p>
            <a:pPr marL="342900" indent="-342900" rtl="0"/>
            <a:endParaRPr lang="fr-FR" sz="1800">
              <a:cs typeface="Arial" pitchFamily="34" charset="0"/>
            </a:endParaRPr>
          </a:p>
          <a:p>
            <a:pPr marL="342900" indent="-342900" rtl="0"/>
            <a:r>
              <a:rPr lang="fr-FR">
                <a:latin typeface="Arial Rounded MT Bold" pitchFamily="34" charset="0"/>
                <a:cs typeface="Arial" pitchFamily="34" charset="0"/>
              </a:rPr>
              <a:t>1.blanc/orange </a:t>
            </a:r>
          </a:p>
          <a:p>
            <a:pPr marL="342900" indent="-342900" rtl="0"/>
            <a:r>
              <a:rPr lang="fr-FR">
                <a:latin typeface="Arial Rounded MT Bold" pitchFamily="34" charset="0"/>
                <a:cs typeface="Arial" pitchFamily="34" charset="0"/>
              </a:rPr>
              <a:t>2.orange </a:t>
            </a:r>
          </a:p>
          <a:p>
            <a:pPr marL="342900" indent="-342900" rtl="0"/>
            <a:r>
              <a:rPr lang="fr-FR">
                <a:latin typeface="Arial Rounded MT Bold" pitchFamily="34" charset="0"/>
                <a:cs typeface="Arial" pitchFamily="34" charset="0"/>
              </a:rPr>
              <a:t>3.blanc/vert </a:t>
            </a:r>
          </a:p>
          <a:p>
            <a:pPr marL="342900" indent="-342900" rtl="0"/>
            <a:r>
              <a:rPr lang="fr-FR">
                <a:latin typeface="Arial Rounded MT Bold" pitchFamily="34" charset="0"/>
                <a:cs typeface="Arial" pitchFamily="34" charset="0"/>
              </a:rPr>
              <a:t>4.bleu </a:t>
            </a:r>
          </a:p>
          <a:p>
            <a:pPr marL="342900" indent="-342900" rtl="0"/>
            <a:r>
              <a:rPr lang="fr-FR">
                <a:latin typeface="Arial Rounded MT Bold" pitchFamily="34" charset="0"/>
                <a:cs typeface="Arial" pitchFamily="34" charset="0"/>
              </a:rPr>
              <a:t>5.blanc/bleu </a:t>
            </a:r>
          </a:p>
          <a:p>
            <a:pPr marL="342900" indent="-342900" rtl="0"/>
            <a:r>
              <a:rPr lang="fr-FR">
                <a:latin typeface="Arial Rounded MT Bold" pitchFamily="34" charset="0"/>
                <a:cs typeface="Arial" pitchFamily="34" charset="0"/>
              </a:rPr>
              <a:t>6.vert </a:t>
            </a:r>
          </a:p>
          <a:p>
            <a:pPr marL="342900" indent="-342900" rtl="0"/>
            <a:r>
              <a:rPr lang="fr-FR">
                <a:latin typeface="Arial Rounded MT Bold" pitchFamily="34" charset="0"/>
                <a:cs typeface="Arial" pitchFamily="34" charset="0"/>
              </a:rPr>
              <a:t>7.blanc/brun </a:t>
            </a:r>
          </a:p>
          <a:p>
            <a:pPr marL="342900" indent="-342900" rtl="0"/>
            <a:r>
              <a:rPr lang="fr-FR">
                <a:latin typeface="Arial Rounded MT Bold" pitchFamily="34" charset="0"/>
                <a:cs typeface="Arial" pitchFamily="34" charset="0"/>
              </a:rPr>
              <a:t>8.brun</a:t>
            </a:r>
            <a:r>
              <a:rPr lang="fr-FR">
                <a:latin typeface="Bookman Old Style" pitchFamily="18" charset="0"/>
                <a:cs typeface="Arial" pitchFamily="34" charset="0"/>
              </a:rPr>
              <a:t> </a:t>
            </a:r>
          </a:p>
          <a:p>
            <a:pPr marL="342900" indent="-342900" rtl="0" eaLnBrk="0" hangingPunct="0"/>
            <a:endParaRPr lang="fr-FR">
              <a:latin typeface="Bookman Old Style" pitchFamily="18" charset="0"/>
              <a:cs typeface="Arial" pitchFamily="34" charset="0"/>
            </a:endParaRPr>
          </a:p>
        </p:txBody>
      </p:sp>
      <p:sp>
        <p:nvSpPr>
          <p:cNvPr id="47110" name="Rectangle 5"/>
          <p:cNvSpPr>
            <a:spLocks noChangeArrowheads="1"/>
          </p:cNvSpPr>
          <p:nvPr/>
        </p:nvSpPr>
        <p:spPr bwMode="auto">
          <a:xfrm>
            <a:off x="395289" y="908051"/>
            <a:ext cx="7748587" cy="707886"/>
          </a:xfrm>
          <a:prstGeom prst="rect">
            <a:avLst/>
          </a:prstGeom>
          <a:noFill/>
          <a:ln w="9525">
            <a:noFill/>
            <a:miter lim="800000"/>
            <a:headEnd/>
            <a:tailEnd/>
          </a:ln>
        </p:spPr>
        <p:txBody>
          <a:bodyPr>
            <a:spAutoFit/>
          </a:bodyPr>
          <a:lstStyle/>
          <a:p>
            <a:pPr rtl="0">
              <a:lnSpc>
                <a:spcPct val="125000"/>
              </a:lnSpc>
              <a:spcBef>
                <a:spcPct val="5000"/>
              </a:spcBef>
            </a:pPr>
            <a:r>
              <a:rPr lang="fr-FR" sz="3200" b="1" i="1" u="sng">
                <a:solidFill>
                  <a:srgbClr val="000066"/>
                </a:solidFill>
                <a:cs typeface="Arial" pitchFamily="34" charset="0"/>
              </a:rPr>
              <a:t>Réalisation de câble  croisé / droit </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5" descr="cableethernet_012"/>
          <p:cNvPicPr>
            <a:picLocks noChangeAspect="1" noChangeArrowheads="1"/>
          </p:cNvPicPr>
          <p:nvPr/>
        </p:nvPicPr>
        <p:blipFill>
          <a:blip r:embed="rId2" cstate="print"/>
          <a:srcRect/>
          <a:stretch>
            <a:fillRect/>
          </a:stretch>
        </p:blipFill>
        <p:spPr bwMode="auto">
          <a:xfrm>
            <a:off x="1654177" y="3135314"/>
            <a:ext cx="5726113" cy="3246437"/>
          </a:xfrm>
          <a:prstGeom prst="rect">
            <a:avLst/>
          </a:prstGeom>
          <a:noFill/>
          <a:ln w="9525">
            <a:noFill/>
            <a:miter lim="800000"/>
            <a:headEnd/>
            <a:tailEnd/>
          </a:ln>
        </p:spPr>
      </p:pic>
      <p:sp>
        <p:nvSpPr>
          <p:cNvPr id="48131" name="Rectangle 7"/>
          <p:cNvSpPr>
            <a:spLocks noChangeArrowheads="1"/>
          </p:cNvSpPr>
          <p:nvPr/>
        </p:nvSpPr>
        <p:spPr bwMode="auto">
          <a:xfrm>
            <a:off x="900113" y="1688218"/>
            <a:ext cx="5705408" cy="1200329"/>
          </a:xfrm>
          <a:prstGeom prst="rect">
            <a:avLst/>
          </a:prstGeom>
          <a:noFill/>
          <a:ln w="9525">
            <a:noFill/>
            <a:miter lim="800000"/>
            <a:headEnd/>
            <a:tailEnd/>
          </a:ln>
        </p:spPr>
        <p:txBody>
          <a:bodyPr wrap="none" anchor="ctr">
            <a:spAutoFit/>
          </a:bodyPr>
          <a:lstStyle/>
          <a:p>
            <a:pPr rtl="0"/>
            <a:endParaRPr lang="fr-FR" sz="1800">
              <a:cs typeface="Arial" pitchFamily="34" charset="0"/>
            </a:endParaRPr>
          </a:p>
          <a:p>
            <a:pPr rtl="0"/>
            <a:r>
              <a:rPr lang="fr-FR" i="1">
                <a:latin typeface="Arial Rounded MT Bold" pitchFamily="34" charset="0"/>
                <a:cs typeface="Arial" pitchFamily="34" charset="0"/>
              </a:rPr>
              <a:t>On placer les fils dans le connecteur en appuyant</a:t>
            </a:r>
          </a:p>
          <a:p>
            <a:pPr rtl="0"/>
            <a:r>
              <a:rPr lang="fr-FR" i="1">
                <a:latin typeface="Arial Rounded MT Bold" pitchFamily="34" charset="0"/>
                <a:cs typeface="Arial" pitchFamily="34" charset="0"/>
              </a:rPr>
              <a:t> sur l'ensemble du fil pour que les paires rentrent </a:t>
            </a:r>
          </a:p>
          <a:p>
            <a:pPr rtl="0"/>
            <a:r>
              <a:rPr lang="fr-FR" i="1">
                <a:latin typeface="Arial Rounded MT Bold" pitchFamily="34" charset="0"/>
                <a:cs typeface="Arial" pitchFamily="34" charset="0"/>
              </a:rPr>
              <a:t>jusqu'au fond du connecteur. </a:t>
            </a:r>
          </a:p>
        </p:txBody>
      </p:sp>
      <p:sp>
        <p:nvSpPr>
          <p:cNvPr id="48132" name="Rectangle 5"/>
          <p:cNvSpPr>
            <a:spLocks noChangeArrowheads="1"/>
          </p:cNvSpPr>
          <p:nvPr/>
        </p:nvSpPr>
        <p:spPr bwMode="auto">
          <a:xfrm>
            <a:off x="395289" y="908051"/>
            <a:ext cx="7748587" cy="707886"/>
          </a:xfrm>
          <a:prstGeom prst="rect">
            <a:avLst/>
          </a:prstGeom>
          <a:noFill/>
          <a:ln w="9525">
            <a:noFill/>
            <a:miter lim="800000"/>
            <a:headEnd/>
            <a:tailEnd/>
          </a:ln>
        </p:spPr>
        <p:txBody>
          <a:bodyPr>
            <a:spAutoFit/>
          </a:bodyPr>
          <a:lstStyle/>
          <a:p>
            <a:pPr rtl="0">
              <a:lnSpc>
                <a:spcPct val="125000"/>
              </a:lnSpc>
              <a:spcBef>
                <a:spcPct val="5000"/>
              </a:spcBef>
            </a:pPr>
            <a:r>
              <a:rPr lang="fr-FR" sz="3200" b="1" i="1" u="sng">
                <a:solidFill>
                  <a:srgbClr val="000066"/>
                </a:solidFill>
                <a:cs typeface="Arial" pitchFamily="34" charset="0"/>
              </a:rPr>
              <a:t>Réalisation de câble  croisé / droit </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4" descr="cableethernet_014"/>
          <p:cNvPicPr>
            <a:picLocks noChangeAspect="1" noChangeArrowheads="1"/>
          </p:cNvPicPr>
          <p:nvPr/>
        </p:nvPicPr>
        <p:blipFill>
          <a:blip r:embed="rId2" cstate="print"/>
          <a:srcRect/>
          <a:stretch>
            <a:fillRect/>
          </a:stretch>
        </p:blipFill>
        <p:spPr bwMode="auto">
          <a:xfrm>
            <a:off x="1979613" y="1822451"/>
            <a:ext cx="4572000" cy="3394075"/>
          </a:xfrm>
          <a:prstGeom prst="rect">
            <a:avLst/>
          </a:prstGeom>
          <a:noFill/>
          <a:ln w="9525">
            <a:noFill/>
            <a:miter lim="800000"/>
            <a:headEnd/>
            <a:tailEnd/>
          </a:ln>
        </p:spPr>
      </p:pic>
      <p:sp>
        <p:nvSpPr>
          <p:cNvPr id="49155" name="Rectangle 6"/>
          <p:cNvSpPr>
            <a:spLocks noChangeArrowheads="1"/>
          </p:cNvSpPr>
          <p:nvPr/>
        </p:nvSpPr>
        <p:spPr bwMode="auto">
          <a:xfrm>
            <a:off x="1331914" y="5490648"/>
            <a:ext cx="2534284" cy="369332"/>
          </a:xfrm>
          <a:prstGeom prst="rect">
            <a:avLst/>
          </a:prstGeom>
          <a:noFill/>
          <a:ln w="9525">
            <a:noFill/>
            <a:miter lim="800000"/>
            <a:headEnd/>
            <a:tailEnd/>
          </a:ln>
        </p:spPr>
        <p:txBody>
          <a:bodyPr wrap="none" anchor="ctr">
            <a:spAutoFit/>
          </a:bodyPr>
          <a:lstStyle/>
          <a:p>
            <a:pPr rtl="0"/>
            <a:r>
              <a:rPr lang="fr-FR" i="1">
                <a:latin typeface="Arial Rounded MT Bold" pitchFamily="34" charset="0"/>
                <a:cs typeface="Arial" pitchFamily="34" charset="0"/>
              </a:rPr>
              <a:t>Sertir le connecteur. </a:t>
            </a:r>
          </a:p>
        </p:txBody>
      </p:sp>
      <p:sp>
        <p:nvSpPr>
          <p:cNvPr id="49156" name="Rectangle 7"/>
          <p:cNvSpPr>
            <a:spLocks noChangeArrowheads="1"/>
          </p:cNvSpPr>
          <p:nvPr/>
        </p:nvSpPr>
        <p:spPr bwMode="auto">
          <a:xfrm>
            <a:off x="603251" y="6111360"/>
            <a:ext cx="5792548" cy="369332"/>
          </a:xfrm>
          <a:prstGeom prst="rect">
            <a:avLst/>
          </a:prstGeom>
          <a:noFill/>
          <a:ln w="9525">
            <a:noFill/>
            <a:miter lim="800000"/>
            <a:headEnd/>
            <a:tailEnd/>
          </a:ln>
        </p:spPr>
        <p:txBody>
          <a:bodyPr wrap="none" anchor="ctr">
            <a:spAutoFit/>
          </a:bodyPr>
          <a:lstStyle/>
          <a:p>
            <a:pPr rtl="0"/>
            <a:r>
              <a:rPr lang="fr-FR" i="1">
                <a:latin typeface="Arial Rounded MT Bold" pitchFamily="34" charset="0"/>
                <a:cs typeface="Arial" pitchFamily="34" charset="0"/>
              </a:rPr>
              <a:t>On vérifier, par transparence, le bon état de câble </a:t>
            </a:r>
          </a:p>
        </p:txBody>
      </p:sp>
      <p:sp>
        <p:nvSpPr>
          <p:cNvPr id="49157" name="Rectangle 5"/>
          <p:cNvSpPr>
            <a:spLocks noChangeArrowheads="1"/>
          </p:cNvSpPr>
          <p:nvPr/>
        </p:nvSpPr>
        <p:spPr bwMode="auto">
          <a:xfrm>
            <a:off x="395289" y="765176"/>
            <a:ext cx="7748587" cy="707886"/>
          </a:xfrm>
          <a:prstGeom prst="rect">
            <a:avLst/>
          </a:prstGeom>
          <a:noFill/>
          <a:ln w="9525">
            <a:noFill/>
            <a:miter lim="800000"/>
            <a:headEnd/>
            <a:tailEnd/>
          </a:ln>
        </p:spPr>
        <p:txBody>
          <a:bodyPr>
            <a:spAutoFit/>
          </a:bodyPr>
          <a:lstStyle/>
          <a:p>
            <a:pPr rtl="0">
              <a:lnSpc>
                <a:spcPct val="125000"/>
              </a:lnSpc>
              <a:spcBef>
                <a:spcPct val="5000"/>
              </a:spcBef>
            </a:pPr>
            <a:r>
              <a:rPr lang="fr-FR" sz="3200" b="1" i="1" u="sng">
                <a:solidFill>
                  <a:srgbClr val="000066"/>
                </a:solidFill>
                <a:cs typeface="Arial" pitchFamily="34" charset="0"/>
              </a:rPr>
              <a:t>Réalisation de câble  croisé / droit </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5"/>
          <p:cNvSpPr>
            <a:spLocks noChangeArrowheads="1"/>
          </p:cNvSpPr>
          <p:nvPr/>
        </p:nvSpPr>
        <p:spPr bwMode="auto">
          <a:xfrm>
            <a:off x="468313" y="620714"/>
            <a:ext cx="7605712" cy="707886"/>
          </a:xfrm>
          <a:prstGeom prst="rect">
            <a:avLst/>
          </a:prstGeom>
          <a:noFill/>
          <a:ln w="9525">
            <a:noFill/>
            <a:miter lim="800000"/>
            <a:headEnd/>
            <a:tailEnd/>
          </a:ln>
        </p:spPr>
        <p:txBody>
          <a:bodyPr>
            <a:spAutoFit/>
          </a:bodyPr>
          <a:lstStyle/>
          <a:p>
            <a:pPr rtl="0">
              <a:lnSpc>
                <a:spcPct val="125000"/>
              </a:lnSpc>
              <a:spcBef>
                <a:spcPct val="5000"/>
              </a:spcBef>
            </a:pPr>
            <a:r>
              <a:rPr lang="fr-FR" sz="3200" b="1" i="1">
                <a:solidFill>
                  <a:srgbClr val="000066"/>
                </a:solidFill>
                <a:cs typeface="Arial" pitchFamily="34" charset="0"/>
              </a:rPr>
              <a:t>Intérêt de câble droit et câble croisé</a:t>
            </a:r>
          </a:p>
        </p:txBody>
      </p:sp>
      <p:sp>
        <p:nvSpPr>
          <p:cNvPr id="50179" name="Rectangle 8"/>
          <p:cNvSpPr>
            <a:spLocks noChangeArrowheads="1"/>
          </p:cNvSpPr>
          <p:nvPr/>
        </p:nvSpPr>
        <p:spPr bwMode="auto">
          <a:xfrm>
            <a:off x="785814" y="1714500"/>
            <a:ext cx="7143751" cy="2862322"/>
          </a:xfrm>
          <a:prstGeom prst="rect">
            <a:avLst/>
          </a:prstGeom>
          <a:noFill/>
          <a:ln w="9525">
            <a:noFill/>
            <a:miter lim="800000"/>
            <a:headEnd/>
            <a:tailEnd/>
          </a:ln>
        </p:spPr>
        <p:txBody>
          <a:bodyPr>
            <a:spAutoFit/>
          </a:bodyPr>
          <a:lstStyle/>
          <a:p>
            <a:pPr rtl="0"/>
            <a:r>
              <a:rPr lang="fr-FR" b="1" i="1">
                <a:solidFill>
                  <a:srgbClr val="008000"/>
                </a:solidFill>
                <a:cs typeface="Arial" pitchFamily="34" charset="0"/>
              </a:rPr>
              <a:t>droit est utilisé pour connecter</a:t>
            </a:r>
          </a:p>
          <a:p>
            <a:pPr rtl="0"/>
            <a:endParaRPr lang="fr-FR" sz="1800" b="1" i="1">
              <a:solidFill>
                <a:srgbClr val="008000"/>
              </a:solidFill>
              <a:cs typeface="Arial" pitchFamily="34" charset="0"/>
            </a:endParaRPr>
          </a:p>
          <a:p>
            <a:pPr rtl="0">
              <a:buFont typeface="Wingdings 3" pitchFamily="18" charset="2"/>
              <a:buChar char="e"/>
            </a:pPr>
            <a:r>
              <a:rPr lang="fr-FR" sz="1800">
                <a:cs typeface="Arial" pitchFamily="34" charset="0"/>
              </a:rPr>
              <a:t> </a:t>
            </a:r>
            <a:r>
              <a:rPr lang="fr-FR">
                <a:latin typeface="Bookman Old Style" pitchFamily="18" charset="0"/>
                <a:cs typeface="Arial" pitchFamily="34" charset="0"/>
              </a:rPr>
              <a:t>un routeur a un pc</a:t>
            </a:r>
          </a:p>
          <a:p>
            <a:pPr rtl="0">
              <a:buFont typeface="Wingdings 3" pitchFamily="18" charset="2"/>
              <a:buChar char="e"/>
            </a:pPr>
            <a:r>
              <a:rPr lang="fr-FR">
                <a:latin typeface="Bookman Old Style" pitchFamily="18" charset="0"/>
                <a:cs typeface="Arial" pitchFamily="34" charset="0"/>
              </a:rPr>
              <a:t> un modem a un pc </a:t>
            </a:r>
          </a:p>
          <a:p>
            <a:pPr rtl="0">
              <a:buFont typeface="Wingdings 3" pitchFamily="18" charset="2"/>
              <a:buChar char="e"/>
            </a:pPr>
            <a:r>
              <a:rPr lang="fr-FR">
                <a:latin typeface="Bookman Old Style" pitchFamily="18" charset="0"/>
                <a:cs typeface="Arial" pitchFamily="34" charset="0"/>
              </a:rPr>
              <a:t> un modem a un routeur</a:t>
            </a:r>
          </a:p>
          <a:p>
            <a:pPr rtl="0"/>
            <a:endParaRPr lang="fr-FR" sz="1800">
              <a:cs typeface="Arial" pitchFamily="34" charset="0"/>
            </a:endParaRPr>
          </a:p>
          <a:p>
            <a:pPr rtl="0"/>
            <a:r>
              <a:rPr lang="fr-FR" b="1" i="1">
                <a:solidFill>
                  <a:srgbClr val="008000"/>
                </a:solidFill>
                <a:cs typeface="Arial" pitchFamily="34" charset="0"/>
              </a:rPr>
              <a:t>Un câble croisé sert </a:t>
            </a:r>
          </a:p>
          <a:p>
            <a:pPr rtl="0"/>
            <a:endParaRPr lang="fr-FR" b="1" i="1">
              <a:solidFill>
                <a:srgbClr val="008000"/>
              </a:solidFill>
              <a:cs typeface="Arial" pitchFamily="34" charset="0"/>
            </a:endParaRPr>
          </a:p>
          <a:p>
            <a:pPr rtl="0">
              <a:buFont typeface="Wingdings 3" pitchFamily="18" charset="2"/>
              <a:buChar char="e"/>
            </a:pPr>
            <a:r>
              <a:rPr lang="fr-FR">
                <a:latin typeface="Bookman Old Style" pitchFamily="18" charset="0"/>
                <a:cs typeface="Arial" pitchFamily="34" charset="0"/>
              </a:rPr>
              <a:t>à relier 2 pc entre eux pour partager des fichiers , une imprimante ou sa connexion.</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5"/>
          <p:cNvPicPr>
            <a:picLocks noChangeAspect="1" noChangeArrowheads="1"/>
          </p:cNvPicPr>
          <p:nvPr/>
        </p:nvPicPr>
        <p:blipFill>
          <a:blip r:embed="rId2" cstate="print"/>
          <a:srcRect/>
          <a:stretch>
            <a:fillRect/>
          </a:stretch>
        </p:blipFill>
        <p:spPr bwMode="auto">
          <a:xfrm>
            <a:off x="4170364" y="1301751"/>
            <a:ext cx="4638675" cy="5222875"/>
          </a:xfrm>
          <a:prstGeom prst="rect">
            <a:avLst/>
          </a:prstGeom>
          <a:noFill/>
          <a:ln w="9525">
            <a:noFill/>
            <a:miter lim="800000"/>
            <a:headEnd/>
            <a:tailEnd/>
          </a:ln>
        </p:spPr>
      </p:pic>
      <p:sp>
        <p:nvSpPr>
          <p:cNvPr id="16" name="ZoneTexte 15"/>
          <p:cNvSpPr txBox="1">
            <a:spLocks noChangeArrowheads="1"/>
          </p:cNvSpPr>
          <p:nvPr/>
        </p:nvSpPr>
        <p:spPr bwMode="auto">
          <a:xfrm>
            <a:off x="142877" y="1785939"/>
            <a:ext cx="3852863" cy="2862322"/>
          </a:xfrm>
          <a:prstGeom prst="rect">
            <a:avLst/>
          </a:prstGeom>
          <a:noFill/>
          <a:ln w="9525">
            <a:noFill/>
            <a:miter lim="800000"/>
            <a:headEnd/>
            <a:tailEnd/>
          </a:ln>
        </p:spPr>
        <p:txBody>
          <a:bodyPr>
            <a:spAutoFit/>
          </a:bodyPr>
          <a:lstStyle/>
          <a:p>
            <a:pPr rtl="0">
              <a:buFont typeface="Wingdings" pitchFamily="2" charset="2"/>
              <a:buChar char="§"/>
            </a:pPr>
            <a:r>
              <a:rPr lang="fr-FR" b="1" i="1">
                <a:latin typeface="Arial Rounded MT Bold" pitchFamily="34" charset="0"/>
                <a:cs typeface="Arial" pitchFamily="34" charset="0"/>
              </a:rPr>
              <a:t>Cliquer bouton droit sur </a:t>
            </a:r>
          </a:p>
          <a:p>
            <a:pPr rtl="0">
              <a:buFont typeface="Wingdings" pitchFamily="2" charset="2"/>
              <a:buNone/>
            </a:pPr>
            <a:r>
              <a:rPr lang="fr-FR" b="1" i="1">
                <a:latin typeface="Arial Rounded MT Bold" pitchFamily="34" charset="0"/>
                <a:cs typeface="Arial" pitchFamily="34" charset="0"/>
              </a:rPr>
              <a:t> Poste de travail p</a:t>
            </a:r>
            <a:r>
              <a:rPr lang="fr-FR" b="1" i="1">
                <a:latin typeface="Arial Rounded MT Bold" pitchFamily="34" charset="0"/>
              </a:rPr>
              <a:t>uis on sélectionne propriétés</a:t>
            </a:r>
            <a:endParaRPr lang="fr-FR" b="1" i="1">
              <a:latin typeface="Arial Rounded MT Bold" pitchFamily="34" charset="0"/>
              <a:cs typeface="Arial" pitchFamily="34" charset="0"/>
            </a:endParaRPr>
          </a:p>
          <a:p>
            <a:pPr rtl="0">
              <a:buFont typeface="Wingdings" pitchFamily="2" charset="2"/>
              <a:buChar char="§"/>
            </a:pPr>
            <a:endParaRPr lang="fr-FR" b="1" i="1">
              <a:latin typeface="Arial Rounded MT Bold" pitchFamily="34" charset="0"/>
              <a:cs typeface="Arial" pitchFamily="34" charset="0"/>
            </a:endParaRPr>
          </a:p>
          <a:p>
            <a:pPr rtl="0">
              <a:buFont typeface="Wingdings" pitchFamily="2" charset="2"/>
              <a:buChar char="§"/>
            </a:pPr>
            <a:r>
              <a:rPr lang="fr-FR" b="1" i="1">
                <a:latin typeface="Arial Rounded MT Bold" pitchFamily="34" charset="0"/>
                <a:cs typeface="Arial" pitchFamily="34" charset="0"/>
              </a:rPr>
              <a:t>Sélectionner Nom de </a:t>
            </a:r>
          </a:p>
          <a:p>
            <a:pPr rtl="0">
              <a:buFont typeface="Wingdings" pitchFamily="2" charset="2"/>
              <a:buNone/>
            </a:pPr>
            <a:r>
              <a:rPr lang="fr-FR" b="1" i="1">
                <a:latin typeface="Arial Rounded MT Bold" pitchFamily="34" charset="0"/>
                <a:cs typeface="Arial" pitchFamily="34" charset="0"/>
              </a:rPr>
              <a:t> L’ordinateur</a:t>
            </a:r>
          </a:p>
          <a:p>
            <a:pPr rtl="0">
              <a:buFont typeface="Wingdings" pitchFamily="2" charset="2"/>
              <a:buChar char="§"/>
            </a:pPr>
            <a:endParaRPr lang="fr-FR" b="1" i="1">
              <a:latin typeface="Arial Rounded MT Bold" pitchFamily="34" charset="0"/>
              <a:cs typeface="Arial" pitchFamily="34" charset="0"/>
            </a:endParaRPr>
          </a:p>
          <a:p>
            <a:pPr rtl="0">
              <a:buFont typeface="Wingdings" pitchFamily="2" charset="2"/>
              <a:buChar char="§"/>
            </a:pPr>
            <a:r>
              <a:rPr lang="fr-FR" b="1" i="1">
                <a:latin typeface="Arial Rounded MT Bold" pitchFamily="34" charset="0"/>
                <a:cs typeface="Arial" pitchFamily="34" charset="0"/>
              </a:rPr>
              <a:t>Cliquer sur le bouton </a:t>
            </a:r>
          </a:p>
          <a:p>
            <a:pPr rtl="0">
              <a:buFont typeface="Wingdings" pitchFamily="2" charset="2"/>
              <a:buNone/>
            </a:pPr>
            <a:r>
              <a:rPr lang="fr-FR" b="1" i="1">
                <a:latin typeface="Arial Rounded MT Bold" pitchFamily="34" charset="0"/>
                <a:cs typeface="Arial" pitchFamily="34" charset="0"/>
              </a:rPr>
              <a:t> modifier</a:t>
            </a:r>
          </a:p>
          <a:p>
            <a:pPr rtl="0"/>
            <a:endParaRPr lang="fr-FR" b="1" i="1">
              <a:latin typeface="Arial Rounded MT Bold" pitchFamily="34" charset="0"/>
              <a:cs typeface="Arial" pitchFamily="34" charset="0"/>
            </a:endParaRPr>
          </a:p>
        </p:txBody>
      </p:sp>
      <p:sp>
        <p:nvSpPr>
          <p:cNvPr id="106505" name="Oval 9"/>
          <p:cNvSpPr>
            <a:spLocks noChangeArrowheads="1"/>
          </p:cNvSpPr>
          <p:nvPr/>
        </p:nvSpPr>
        <p:spPr bwMode="auto">
          <a:xfrm>
            <a:off x="5219701" y="1773238"/>
            <a:ext cx="1728788" cy="360362"/>
          </a:xfrm>
          <a:prstGeom prst="ellipse">
            <a:avLst/>
          </a:prstGeom>
          <a:noFill/>
          <a:ln w="38100">
            <a:solidFill>
              <a:srgbClr val="FF0000"/>
            </a:solidFill>
            <a:round/>
            <a:headEnd/>
            <a:tailEnd/>
          </a:ln>
        </p:spPr>
        <p:txBody>
          <a:bodyPr wrap="none" anchor="ctr"/>
          <a:lstStyle/>
          <a:p>
            <a:endParaRPr lang="fr-FR"/>
          </a:p>
        </p:txBody>
      </p:sp>
      <p:sp>
        <p:nvSpPr>
          <p:cNvPr id="106506" name="Oval 10"/>
          <p:cNvSpPr>
            <a:spLocks noChangeArrowheads="1"/>
          </p:cNvSpPr>
          <p:nvPr/>
        </p:nvSpPr>
        <p:spPr bwMode="auto">
          <a:xfrm>
            <a:off x="6804026" y="4221164"/>
            <a:ext cx="1728788" cy="431800"/>
          </a:xfrm>
          <a:prstGeom prst="ellipse">
            <a:avLst/>
          </a:prstGeom>
          <a:noFill/>
          <a:ln w="38100">
            <a:solidFill>
              <a:srgbClr val="FF0000"/>
            </a:solidFill>
            <a:round/>
            <a:headEnd/>
            <a:tailEnd/>
          </a:ln>
        </p:spPr>
        <p:txBody>
          <a:bodyPr wrap="none" anchor="ctr"/>
          <a:lstStyle/>
          <a:p>
            <a:endParaRPr lang="fr-FR"/>
          </a:p>
        </p:txBody>
      </p:sp>
      <p:sp>
        <p:nvSpPr>
          <p:cNvPr id="51206" name="Text Box 11"/>
          <p:cNvSpPr txBox="1">
            <a:spLocks noChangeArrowheads="1"/>
          </p:cNvSpPr>
          <p:nvPr/>
        </p:nvSpPr>
        <p:spPr bwMode="auto">
          <a:xfrm>
            <a:off x="395288" y="692151"/>
            <a:ext cx="8137525" cy="523220"/>
          </a:xfrm>
          <a:prstGeom prst="rect">
            <a:avLst/>
          </a:prstGeom>
          <a:noFill/>
          <a:ln w="9525">
            <a:noFill/>
            <a:miter lim="800000"/>
            <a:headEnd/>
            <a:tailEnd/>
          </a:ln>
        </p:spPr>
        <p:txBody>
          <a:bodyPr>
            <a:spAutoFit/>
          </a:bodyPr>
          <a:lstStyle/>
          <a:p>
            <a:pPr rtl="0">
              <a:spcBef>
                <a:spcPct val="50000"/>
              </a:spcBef>
            </a:pPr>
            <a:r>
              <a:rPr lang="fr-FR" sz="2800" b="1" u="sng">
                <a:solidFill>
                  <a:srgbClr val="000099"/>
                </a:solidFill>
              </a:rPr>
              <a:t>III- Mise en œuvre d’un réseau informatique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checkerboard(across)">
                                      <p:cBhvr>
                                        <p:cTn id="7" dur="500"/>
                                        <p:tgtEl>
                                          <p:spTgt spid="16">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16">
                                            <p:txEl>
                                              <p:pRg st="1" end="1"/>
                                            </p:txEl>
                                          </p:spTgt>
                                        </p:tgtEl>
                                        <p:attrNameLst>
                                          <p:attrName>style.visibility</p:attrName>
                                        </p:attrNameLst>
                                      </p:cBhvr>
                                      <p:to>
                                        <p:strVal val="visible"/>
                                      </p:to>
                                    </p:set>
                                    <p:animEffect transition="in" filter="checkerboard(across)">
                                      <p:cBhvr>
                                        <p:cTn id="10" dur="500"/>
                                        <p:tgtEl>
                                          <p:spTgt spid="16">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nodeType="clickEffect">
                                  <p:stCondLst>
                                    <p:cond delay="0"/>
                                  </p:stCondLst>
                                  <p:childTnLst>
                                    <p:set>
                                      <p:cBhvr>
                                        <p:cTn id="14" dur="1" fill="hold">
                                          <p:stCondLst>
                                            <p:cond delay="0"/>
                                          </p:stCondLst>
                                        </p:cTn>
                                        <p:tgtEl>
                                          <p:spTgt spid="16">
                                            <p:txEl>
                                              <p:pRg st="3" end="3"/>
                                            </p:txEl>
                                          </p:spTgt>
                                        </p:tgtEl>
                                        <p:attrNameLst>
                                          <p:attrName>style.visibility</p:attrName>
                                        </p:attrNameLst>
                                      </p:cBhvr>
                                      <p:to>
                                        <p:strVal val="visible"/>
                                      </p:to>
                                    </p:set>
                                    <p:animEffect transition="in" filter="checkerboard(across)">
                                      <p:cBhvr>
                                        <p:cTn id="15" dur="500"/>
                                        <p:tgtEl>
                                          <p:spTgt spid="16">
                                            <p:txEl>
                                              <p:pRg st="3" end="3"/>
                                            </p:txEl>
                                          </p:spTgt>
                                        </p:tgtEl>
                                      </p:cBhvr>
                                    </p:animEffect>
                                  </p:childTnLst>
                                </p:cTn>
                              </p:par>
                              <p:par>
                                <p:cTn id="16" presetID="5" presetClass="entr" presetSubtype="10" fill="hold" nodeType="withEffect">
                                  <p:stCondLst>
                                    <p:cond delay="0"/>
                                  </p:stCondLst>
                                  <p:childTnLst>
                                    <p:set>
                                      <p:cBhvr>
                                        <p:cTn id="17" dur="1" fill="hold">
                                          <p:stCondLst>
                                            <p:cond delay="0"/>
                                          </p:stCondLst>
                                        </p:cTn>
                                        <p:tgtEl>
                                          <p:spTgt spid="16">
                                            <p:txEl>
                                              <p:pRg st="4" end="4"/>
                                            </p:txEl>
                                          </p:spTgt>
                                        </p:tgtEl>
                                        <p:attrNameLst>
                                          <p:attrName>style.visibility</p:attrName>
                                        </p:attrNameLst>
                                      </p:cBhvr>
                                      <p:to>
                                        <p:strVal val="visible"/>
                                      </p:to>
                                    </p:set>
                                    <p:animEffect transition="in" filter="checkerboard(across)">
                                      <p:cBhvr>
                                        <p:cTn id="18" dur="500"/>
                                        <p:tgtEl>
                                          <p:spTgt spid="16">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106505"/>
                                        </p:tgtEl>
                                        <p:attrNameLst>
                                          <p:attrName>style.visibility</p:attrName>
                                        </p:attrNameLst>
                                      </p:cBhvr>
                                      <p:to>
                                        <p:strVal val="visible"/>
                                      </p:to>
                                    </p:set>
                                    <p:animEffect transition="in" filter="box(in)">
                                      <p:cBhvr>
                                        <p:cTn id="23" dur="2000"/>
                                        <p:tgtEl>
                                          <p:spTgt spid="106505"/>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nodeType="clickEffect">
                                  <p:stCondLst>
                                    <p:cond delay="0"/>
                                  </p:stCondLst>
                                  <p:childTnLst>
                                    <p:set>
                                      <p:cBhvr>
                                        <p:cTn id="27" dur="1" fill="hold">
                                          <p:stCondLst>
                                            <p:cond delay="0"/>
                                          </p:stCondLst>
                                        </p:cTn>
                                        <p:tgtEl>
                                          <p:spTgt spid="16">
                                            <p:txEl>
                                              <p:pRg st="6" end="6"/>
                                            </p:txEl>
                                          </p:spTgt>
                                        </p:tgtEl>
                                        <p:attrNameLst>
                                          <p:attrName>style.visibility</p:attrName>
                                        </p:attrNameLst>
                                      </p:cBhvr>
                                      <p:to>
                                        <p:strVal val="visible"/>
                                      </p:to>
                                    </p:set>
                                    <p:animEffect transition="in" filter="checkerboard(across)">
                                      <p:cBhvr>
                                        <p:cTn id="28" dur="500"/>
                                        <p:tgtEl>
                                          <p:spTgt spid="16">
                                            <p:txEl>
                                              <p:pRg st="6" end="6"/>
                                            </p:txEl>
                                          </p:spTgt>
                                        </p:tgtEl>
                                      </p:cBhvr>
                                    </p:animEffect>
                                  </p:childTnLst>
                                </p:cTn>
                              </p:par>
                              <p:par>
                                <p:cTn id="29" presetID="5" presetClass="entr" presetSubtype="10" fill="hold" nodeType="withEffect">
                                  <p:stCondLst>
                                    <p:cond delay="0"/>
                                  </p:stCondLst>
                                  <p:childTnLst>
                                    <p:set>
                                      <p:cBhvr>
                                        <p:cTn id="30" dur="1" fill="hold">
                                          <p:stCondLst>
                                            <p:cond delay="0"/>
                                          </p:stCondLst>
                                        </p:cTn>
                                        <p:tgtEl>
                                          <p:spTgt spid="16">
                                            <p:txEl>
                                              <p:pRg st="7" end="7"/>
                                            </p:txEl>
                                          </p:spTgt>
                                        </p:tgtEl>
                                        <p:attrNameLst>
                                          <p:attrName>style.visibility</p:attrName>
                                        </p:attrNameLst>
                                      </p:cBhvr>
                                      <p:to>
                                        <p:strVal val="visible"/>
                                      </p:to>
                                    </p:set>
                                    <p:animEffect transition="in" filter="checkerboard(across)">
                                      <p:cBhvr>
                                        <p:cTn id="31" dur="500"/>
                                        <p:tgtEl>
                                          <p:spTgt spid="16">
                                            <p:txEl>
                                              <p:pRg st="7" end="7"/>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4" presetClass="entr" presetSubtype="16" fill="hold" grpId="0" nodeType="clickEffect">
                                  <p:stCondLst>
                                    <p:cond delay="0"/>
                                  </p:stCondLst>
                                  <p:childTnLst>
                                    <p:set>
                                      <p:cBhvr>
                                        <p:cTn id="35" dur="1" fill="hold">
                                          <p:stCondLst>
                                            <p:cond delay="0"/>
                                          </p:stCondLst>
                                        </p:cTn>
                                        <p:tgtEl>
                                          <p:spTgt spid="106506"/>
                                        </p:tgtEl>
                                        <p:attrNameLst>
                                          <p:attrName>style.visibility</p:attrName>
                                        </p:attrNameLst>
                                      </p:cBhvr>
                                      <p:to>
                                        <p:strVal val="visible"/>
                                      </p:to>
                                    </p:set>
                                    <p:animEffect transition="in" filter="box(in)">
                                      <p:cBhvr>
                                        <p:cTn id="36" dur="1000"/>
                                        <p:tgtEl>
                                          <p:spTgt spid="1065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505" grpId="0" animBg="1"/>
      <p:bldP spid="106506"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4"/>
          <p:cNvPicPr>
            <a:picLocks noChangeAspect="1" noChangeArrowheads="1"/>
          </p:cNvPicPr>
          <p:nvPr/>
        </p:nvPicPr>
        <p:blipFill>
          <a:blip r:embed="rId2" cstate="print"/>
          <a:srcRect/>
          <a:stretch>
            <a:fillRect/>
          </a:stretch>
        </p:blipFill>
        <p:spPr bwMode="auto">
          <a:xfrm>
            <a:off x="4572000" y="1484314"/>
            <a:ext cx="4300539" cy="5113337"/>
          </a:xfrm>
          <a:prstGeom prst="rect">
            <a:avLst/>
          </a:prstGeom>
          <a:noFill/>
          <a:ln w="9525">
            <a:noFill/>
            <a:miter lim="800000"/>
            <a:headEnd/>
            <a:tailEnd/>
          </a:ln>
        </p:spPr>
      </p:pic>
      <p:sp>
        <p:nvSpPr>
          <p:cNvPr id="7" name="ZoneTexte 6"/>
          <p:cNvSpPr txBox="1">
            <a:spLocks noChangeArrowheads="1"/>
          </p:cNvSpPr>
          <p:nvPr/>
        </p:nvSpPr>
        <p:spPr bwMode="auto">
          <a:xfrm>
            <a:off x="214314" y="1714500"/>
            <a:ext cx="3997325" cy="2585323"/>
          </a:xfrm>
          <a:prstGeom prst="rect">
            <a:avLst/>
          </a:prstGeom>
          <a:noFill/>
          <a:ln w="9525">
            <a:noFill/>
            <a:miter lim="800000"/>
            <a:headEnd/>
            <a:tailEnd/>
          </a:ln>
        </p:spPr>
        <p:txBody>
          <a:bodyPr>
            <a:spAutoFit/>
          </a:bodyPr>
          <a:lstStyle/>
          <a:p>
            <a:pPr rtl="0">
              <a:buFont typeface="Wingdings" pitchFamily="2" charset="2"/>
              <a:buChar char="§"/>
            </a:pPr>
            <a:r>
              <a:rPr lang="fr-FR" b="1" i="1">
                <a:latin typeface="Arial Rounded MT Bold" pitchFamily="34" charset="0"/>
                <a:cs typeface="Arial" pitchFamily="34" charset="0"/>
              </a:rPr>
              <a:t> on  saisie le nom  de l’ordinateur dans la zone réservée</a:t>
            </a:r>
          </a:p>
          <a:p>
            <a:pPr rtl="0">
              <a:buFont typeface="Wingdings" pitchFamily="2" charset="2"/>
              <a:buChar char="§"/>
            </a:pPr>
            <a:endParaRPr lang="fr-FR" b="1" i="1">
              <a:latin typeface="Arial Rounded MT Bold" pitchFamily="34" charset="0"/>
              <a:cs typeface="Arial" pitchFamily="34" charset="0"/>
            </a:endParaRPr>
          </a:p>
          <a:p>
            <a:pPr rtl="0">
              <a:buFont typeface="Wingdings" pitchFamily="2" charset="2"/>
              <a:buChar char="§"/>
            </a:pPr>
            <a:r>
              <a:rPr lang="fr-FR" b="1" i="1">
                <a:latin typeface="Arial Rounded MT Bold" pitchFamily="34" charset="0"/>
                <a:cs typeface="Arial" pitchFamily="34" charset="0"/>
              </a:rPr>
              <a:t>On saisie le groupe de travail que l’on désire à condition qu’il soit le même groupe de tout les ordinateurs du réseau</a:t>
            </a:r>
          </a:p>
          <a:p>
            <a:pPr rtl="0">
              <a:buFont typeface="Wingdings" pitchFamily="2" charset="2"/>
              <a:buChar char="§"/>
            </a:pPr>
            <a:endParaRPr lang="fr-FR" b="1" i="1">
              <a:latin typeface="Arial Rounded MT Bold" pitchFamily="34" charset="0"/>
              <a:cs typeface="Arial" pitchFamily="34" charset="0"/>
            </a:endParaRPr>
          </a:p>
          <a:p>
            <a:pPr rtl="0">
              <a:buFont typeface="Wingdings" pitchFamily="2" charset="2"/>
              <a:buChar char="§"/>
            </a:pPr>
            <a:r>
              <a:rPr lang="fr-FR" b="1" i="1">
                <a:latin typeface="Arial Rounded MT Bold" pitchFamily="34" charset="0"/>
                <a:cs typeface="Arial" pitchFamily="34" charset="0"/>
              </a:rPr>
              <a:t>Puis on clique sur ok</a:t>
            </a:r>
          </a:p>
        </p:txBody>
      </p:sp>
      <p:sp>
        <p:nvSpPr>
          <p:cNvPr id="107526" name="Oval 6"/>
          <p:cNvSpPr>
            <a:spLocks noChangeArrowheads="1"/>
          </p:cNvSpPr>
          <p:nvPr/>
        </p:nvSpPr>
        <p:spPr bwMode="auto">
          <a:xfrm>
            <a:off x="4284664" y="2924176"/>
            <a:ext cx="1728787" cy="360363"/>
          </a:xfrm>
          <a:prstGeom prst="ellipse">
            <a:avLst/>
          </a:prstGeom>
          <a:noFill/>
          <a:ln w="38100">
            <a:solidFill>
              <a:srgbClr val="FF0000"/>
            </a:solidFill>
            <a:round/>
            <a:headEnd/>
            <a:tailEnd/>
          </a:ln>
        </p:spPr>
        <p:txBody>
          <a:bodyPr wrap="none" anchor="ctr"/>
          <a:lstStyle/>
          <a:p>
            <a:endParaRPr lang="fr-FR"/>
          </a:p>
        </p:txBody>
      </p:sp>
      <p:sp>
        <p:nvSpPr>
          <p:cNvPr id="107527" name="Oval 7"/>
          <p:cNvSpPr>
            <a:spLocks noChangeArrowheads="1"/>
          </p:cNvSpPr>
          <p:nvPr/>
        </p:nvSpPr>
        <p:spPr bwMode="auto">
          <a:xfrm>
            <a:off x="4787901" y="5516563"/>
            <a:ext cx="1728788" cy="360362"/>
          </a:xfrm>
          <a:prstGeom prst="ellipse">
            <a:avLst/>
          </a:prstGeom>
          <a:noFill/>
          <a:ln w="38100">
            <a:solidFill>
              <a:srgbClr val="FF0000"/>
            </a:solidFill>
            <a:round/>
            <a:headEnd/>
            <a:tailEnd/>
          </a:ln>
        </p:spPr>
        <p:txBody>
          <a:bodyPr wrap="none" anchor="ctr"/>
          <a:lstStyle/>
          <a:p>
            <a:endParaRPr lang="fr-FR"/>
          </a:p>
        </p:txBody>
      </p:sp>
      <p:sp>
        <p:nvSpPr>
          <p:cNvPr id="52230" name="Text Box 8"/>
          <p:cNvSpPr txBox="1">
            <a:spLocks noChangeArrowheads="1"/>
          </p:cNvSpPr>
          <p:nvPr/>
        </p:nvSpPr>
        <p:spPr bwMode="auto">
          <a:xfrm>
            <a:off x="395288" y="765176"/>
            <a:ext cx="8137525" cy="523220"/>
          </a:xfrm>
          <a:prstGeom prst="rect">
            <a:avLst/>
          </a:prstGeom>
          <a:noFill/>
          <a:ln w="9525">
            <a:noFill/>
            <a:miter lim="800000"/>
            <a:headEnd/>
            <a:tailEnd/>
          </a:ln>
        </p:spPr>
        <p:txBody>
          <a:bodyPr>
            <a:spAutoFit/>
          </a:bodyPr>
          <a:lstStyle/>
          <a:p>
            <a:pPr rtl="0">
              <a:spcBef>
                <a:spcPct val="50000"/>
              </a:spcBef>
            </a:pPr>
            <a:r>
              <a:rPr lang="fr-FR" sz="2800" b="1" u="sng">
                <a:solidFill>
                  <a:srgbClr val="000099"/>
                </a:solidFill>
              </a:rPr>
              <a:t>III- Mise en œuvre d’un réseau informatique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checkerboard(across)">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07526"/>
                                        </p:tgtEl>
                                        <p:attrNameLst>
                                          <p:attrName>style.visibility</p:attrName>
                                        </p:attrNameLst>
                                      </p:cBhvr>
                                      <p:to>
                                        <p:strVal val="visible"/>
                                      </p:to>
                                    </p:set>
                                    <p:animEffect transition="in" filter="box(in)">
                                      <p:cBhvr>
                                        <p:cTn id="12" dur="1000"/>
                                        <p:tgtEl>
                                          <p:spTgt spid="107526"/>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checkerboard(across)">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07527"/>
                                        </p:tgtEl>
                                        <p:attrNameLst>
                                          <p:attrName>style.visibility</p:attrName>
                                        </p:attrNameLst>
                                      </p:cBhvr>
                                      <p:to>
                                        <p:strVal val="visible"/>
                                      </p:to>
                                    </p:set>
                                    <p:animEffect transition="in" filter="box(in)">
                                      <p:cBhvr>
                                        <p:cTn id="22" dur="1000"/>
                                        <p:tgtEl>
                                          <p:spTgt spid="107527"/>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checkerboard(across)">
                                      <p:cBhvr>
                                        <p:cTn id="27"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6" grpId="0" animBg="1"/>
      <p:bldP spid="107527"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p:cNvPicPr>
            <a:picLocks noChangeAspect="1" noChangeArrowheads="1"/>
          </p:cNvPicPr>
          <p:nvPr/>
        </p:nvPicPr>
        <p:blipFill>
          <a:blip r:embed="rId2" cstate="print"/>
          <a:srcRect/>
          <a:stretch>
            <a:fillRect/>
          </a:stretch>
        </p:blipFill>
        <p:spPr bwMode="auto">
          <a:xfrm>
            <a:off x="611190" y="2924176"/>
            <a:ext cx="7837487" cy="1928813"/>
          </a:xfrm>
          <a:prstGeom prst="rect">
            <a:avLst/>
          </a:prstGeom>
          <a:noFill/>
          <a:ln w="9525">
            <a:noFill/>
            <a:miter lim="800000"/>
            <a:headEnd/>
            <a:tailEnd/>
          </a:ln>
        </p:spPr>
      </p:pic>
      <p:sp>
        <p:nvSpPr>
          <p:cNvPr id="53251" name="ZoneTexte 7"/>
          <p:cNvSpPr txBox="1">
            <a:spLocks noChangeArrowheads="1"/>
          </p:cNvSpPr>
          <p:nvPr/>
        </p:nvSpPr>
        <p:spPr bwMode="auto">
          <a:xfrm>
            <a:off x="173039" y="1571626"/>
            <a:ext cx="8431212" cy="707886"/>
          </a:xfrm>
          <a:prstGeom prst="rect">
            <a:avLst/>
          </a:prstGeom>
          <a:noFill/>
          <a:ln w="9525">
            <a:noFill/>
            <a:miter lim="800000"/>
            <a:headEnd/>
            <a:tailEnd/>
          </a:ln>
        </p:spPr>
        <p:txBody>
          <a:bodyPr>
            <a:spAutoFit/>
          </a:bodyPr>
          <a:lstStyle/>
          <a:p>
            <a:pPr rtl="0"/>
            <a:r>
              <a:rPr lang="fr-FR" sz="2000" b="1">
                <a:latin typeface="Calibri" pitchFamily="34" charset="0"/>
                <a:cs typeface="Arial" pitchFamily="34" charset="0"/>
              </a:rPr>
              <a:t>En fin cliquer sur ok pour redémarrer votre ordinateur afin que ces modifications seront prises en compte</a:t>
            </a:r>
          </a:p>
        </p:txBody>
      </p:sp>
      <p:sp>
        <p:nvSpPr>
          <p:cNvPr id="53252" name="Text Box 6"/>
          <p:cNvSpPr txBox="1">
            <a:spLocks noChangeArrowheads="1"/>
          </p:cNvSpPr>
          <p:nvPr/>
        </p:nvSpPr>
        <p:spPr bwMode="auto">
          <a:xfrm>
            <a:off x="395288" y="908051"/>
            <a:ext cx="8137525" cy="523220"/>
          </a:xfrm>
          <a:prstGeom prst="rect">
            <a:avLst/>
          </a:prstGeom>
          <a:noFill/>
          <a:ln w="9525">
            <a:noFill/>
            <a:miter lim="800000"/>
            <a:headEnd/>
            <a:tailEnd/>
          </a:ln>
        </p:spPr>
        <p:txBody>
          <a:bodyPr>
            <a:spAutoFit/>
          </a:bodyPr>
          <a:lstStyle/>
          <a:p>
            <a:pPr rtl="0">
              <a:spcBef>
                <a:spcPct val="50000"/>
              </a:spcBef>
            </a:pPr>
            <a:r>
              <a:rPr lang="fr-FR" sz="2800" b="1" u="sng">
                <a:solidFill>
                  <a:srgbClr val="000099"/>
                </a:solidFill>
              </a:rPr>
              <a:t>III- Mise en œuvre d’un réseau informatique</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p:cNvPicPr>
            <a:picLocks noChangeAspect="1" noChangeArrowheads="1"/>
          </p:cNvPicPr>
          <p:nvPr/>
        </p:nvPicPr>
        <p:blipFill>
          <a:blip r:embed="rId2" cstate="print"/>
          <a:srcRect/>
          <a:stretch>
            <a:fillRect/>
          </a:stretch>
        </p:blipFill>
        <p:spPr bwMode="auto">
          <a:xfrm>
            <a:off x="3924301" y="1211263"/>
            <a:ext cx="4838700" cy="5530850"/>
          </a:xfrm>
          <a:prstGeom prst="rect">
            <a:avLst/>
          </a:prstGeom>
          <a:noFill/>
          <a:ln w="9525">
            <a:noFill/>
            <a:miter lim="800000"/>
            <a:headEnd/>
            <a:tailEnd/>
          </a:ln>
        </p:spPr>
      </p:pic>
      <p:sp>
        <p:nvSpPr>
          <p:cNvPr id="5" name="ZoneTexte 4"/>
          <p:cNvSpPr txBox="1">
            <a:spLocks noChangeArrowheads="1"/>
          </p:cNvSpPr>
          <p:nvPr/>
        </p:nvSpPr>
        <p:spPr bwMode="auto">
          <a:xfrm>
            <a:off x="71439" y="1268414"/>
            <a:ext cx="3708400" cy="2862322"/>
          </a:xfrm>
          <a:prstGeom prst="rect">
            <a:avLst/>
          </a:prstGeom>
          <a:noFill/>
          <a:ln w="9525">
            <a:noFill/>
            <a:miter lim="800000"/>
            <a:headEnd/>
            <a:tailEnd/>
          </a:ln>
        </p:spPr>
        <p:txBody>
          <a:bodyPr>
            <a:spAutoFit/>
          </a:bodyPr>
          <a:lstStyle/>
          <a:p>
            <a:pPr rtl="0">
              <a:buFont typeface="Wingdings" pitchFamily="2" charset="2"/>
              <a:buChar char="§"/>
            </a:pPr>
            <a:r>
              <a:rPr lang="fr-FR" b="1" i="1">
                <a:latin typeface="Arial Rounded MT Bold" pitchFamily="34" charset="0"/>
                <a:cs typeface="Arial" pitchFamily="34" charset="0"/>
              </a:rPr>
              <a:t>On clique bouton droit sur favoris réseau</a:t>
            </a:r>
          </a:p>
          <a:p>
            <a:pPr rtl="0">
              <a:buFont typeface="Wingdings" pitchFamily="2" charset="2"/>
              <a:buChar char="§"/>
            </a:pPr>
            <a:endParaRPr lang="fr-FR" b="1" i="1">
              <a:latin typeface="Arial Rounded MT Bold" pitchFamily="34" charset="0"/>
              <a:cs typeface="Arial" pitchFamily="34" charset="0"/>
            </a:endParaRPr>
          </a:p>
          <a:p>
            <a:pPr rtl="0">
              <a:buFont typeface="Wingdings" pitchFamily="2" charset="2"/>
              <a:buChar char="§"/>
            </a:pPr>
            <a:r>
              <a:rPr lang="fr-FR" b="1" i="1">
                <a:latin typeface="Arial Rounded MT Bold" pitchFamily="34" charset="0"/>
                <a:cs typeface="Arial" pitchFamily="34" charset="0"/>
              </a:rPr>
              <a:t>Puis on sélectionne propriétés</a:t>
            </a:r>
          </a:p>
          <a:p>
            <a:pPr rtl="0">
              <a:buFont typeface="Wingdings" pitchFamily="2" charset="2"/>
              <a:buChar char="§"/>
            </a:pPr>
            <a:endParaRPr lang="fr-FR" b="1" i="1">
              <a:latin typeface="Arial Rounded MT Bold" pitchFamily="34" charset="0"/>
              <a:cs typeface="Arial" pitchFamily="34" charset="0"/>
            </a:endParaRPr>
          </a:p>
          <a:p>
            <a:pPr rtl="0">
              <a:buFont typeface="Wingdings" pitchFamily="2" charset="2"/>
              <a:buChar char="§"/>
            </a:pPr>
            <a:r>
              <a:rPr lang="fr-FR" b="1" i="1">
                <a:latin typeface="Arial Rounded MT Bold" pitchFamily="34" charset="0"/>
                <a:cs typeface="Arial" pitchFamily="34" charset="0"/>
              </a:rPr>
              <a:t> On clique bouton droit sur connexion au réseau local</a:t>
            </a:r>
          </a:p>
          <a:p>
            <a:pPr rtl="0">
              <a:buFont typeface="Wingdings" pitchFamily="2" charset="2"/>
              <a:buChar char="§"/>
            </a:pPr>
            <a:endParaRPr lang="fr-FR" b="1" i="1">
              <a:latin typeface="Arial Rounded MT Bold" pitchFamily="34" charset="0"/>
              <a:cs typeface="Arial" pitchFamily="34" charset="0"/>
            </a:endParaRPr>
          </a:p>
          <a:p>
            <a:pPr rtl="0">
              <a:buFont typeface="Wingdings" pitchFamily="2" charset="2"/>
              <a:buChar char="§"/>
            </a:pPr>
            <a:r>
              <a:rPr lang="fr-FR" b="1" i="1">
                <a:latin typeface="Arial Rounded MT Bold" pitchFamily="34" charset="0"/>
                <a:cs typeface="Arial" pitchFamily="34" charset="0"/>
              </a:rPr>
              <a:t>Puis on sélectionne propriétés</a:t>
            </a:r>
          </a:p>
          <a:p>
            <a:pPr rtl="0">
              <a:buFont typeface="Wingdings" pitchFamily="2" charset="2"/>
              <a:buChar char="v"/>
            </a:pPr>
            <a:endParaRPr lang="fr-FR" sz="1800">
              <a:latin typeface="Calibri" pitchFamily="34" charset="0"/>
              <a:cs typeface="Arial" pitchFamily="34" charset="0"/>
            </a:endParaRPr>
          </a:p>
        </p:txBody>
      </p:sp>
      <p:sp>
        <p:nvSpPr>
          <p:cNvPr id="54276" name="Text Box 6"/>
          <p:cNvSpPr txBox="1">
            <a:spLocks noChangeArrowheads="1"/>
          </p:cNvSpPr>
          <p:nvPr/>
        </p:nvSpPr>
        <p:spPr bwMode="auto">
          <a:xfrm>
            <a:off x="395288" y="620714"/>
            <a:ext cx="8137525" cy="523220"/>
          </a:xfrm>
          <a:prstGeom prst="rect">
            <a:avLst/>
          </a:prstGeom>
          <a:noFill/>
          <a:ln w="9525">
            <a:noFill/>
            <a:miter lim="800000"/>
            <a:headEnd/>
            <a:tailEnd/>
          </a:ln>
        </p:spPr>
        <p:txBody>
          <a:bodyPr>
            <a:spAutoFit/>
          </a:bodyPr>
          <a:lstStyle/>
          <a:p>
            <a:pPr rtl="0">
              <a:spcBef>
                <a:spcPct val="50000"/>
              </a:spcBef>
            </a:pPr>
            <a:r>
              <a:rPr lang="fr-FR" sz="2800" b="1" u="sng">
                <a:solidFill>
                  <a:srgbClr val="000099"/>
                </a:solidFill>
              </a:rPr>
              <a:t>III- Mise en œuvre d’un réseau informatique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heckerboard(across)">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checkerboard(across)">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checkerboard(across)">
                                      <p:cBhvr>
                                        <p:cTn id="17" dur="5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checkerboard(across)">
                                      <p:cBhvr>
                                        <p:cTn id="22"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4"/>
          <p:cNvSpPr txBox="1">
            <a:spLocks noChangeArrowheads="1"/>
          </p:cNvSpPr>
          <p:nvPr/>
        </p:nvSpPr>
        <p:spPr bwMode="auto">
          <a:xfrm>
            <a:off x="438175" y="568091"/>
            <a:ext cx="8420105" cy="584775"/>
          </a:xfrm>
          <a:prstGeom prst="rect">
            <a:avLst/>
          </a:prstGeom>
          <a:noFill/>
          <a:ln w="9525">
            <a:noFill/>
            <a:miter lim="800000"/>
            <a:headEnd/>
            <a:tailEnd/>
          </a:ln>
        </p:spPr>
        <p:txBody>
          <a:bodyPr wrap="square">
            <a:spAutoFit/>
          </a:bodyPr>
          <a:lstStyle/>
          <a:p>
            <a:pPr>
              <a:spcBef>
                <a:spcPct val="50000"/>
              </a:spcBef>
            </a:pPr>
            <a:r>
              <a:rPr lang="fr-FR" sz="3200" b="1" u="sng" dirty="0" smtClean="0">
                <a:latin typeface="Times New Roman" pitchFamily="18" charset="0"/>
                <a:cs typeface="Times New Roman" pitchFamily="18" charset="0"/>
              </a:rPr>
              <a:t>II / Qu’est ce qu’un Réseau Informatique </a:t>
            </a:r>
            <a:r>
              <a:rPr lang="fr-FR" sz="3200" b="1" u="sng" dirty="0">
                <a:latin typeface="Times New Roman" pitchFamily="18" charset="0"/>
                <a:cs typeface="Times New Roman" pitchFamily="18" charset="0"/>
              </a:rPr>
              <a:t>:</a:t>
            </a:r>
          </a:p>
        </p:txBody>
      </p:sp>
      <p:sp>
        <p:nvSpPr>
          <p:cNvPr id="4" name="Text Box 5"/>
          <p:cNvSpPr txBox="1">
            <a:spLocks noChangeArrowheads="1"/>
          </p:cNvSpPr>
          <p:nvPr/>
        </p:nvSpPr>
        <p:spPr bwMode="auto">
          <a:xfrm>
            <a:off x="868389" y="4502546"/>
            <a:ext cx="7489825" cy="461665"/>
          </a:xfrm>
          <a:prstGeom prst="rect">
            <a:avLst/>
          </a:prstGeom>
          <a:noFill/>
          <a:ln w="9525">
            <a:noFill/>
            <a:miter lim="800000"/>
            <a:headEnd/>
            <a:tailEnd/>
          </a:ln>
        </p:spPr>
        <p:txBody>
          <a:bodyPr>
            <a:spAutoFit/>
          </a:bodyPr>
          <a:lstStyle/>
          <a:p>
            <a:pPr algn="just" rtl="0">
              <a:buFont typeface="Wingdings" pitchFamily="2" charset="2"/>
              <a:buChar char="ü"/>
            </a:pPr>
            <a:r>
              <a:rPr lang="fr-FR" sz="2400" dirty="0">
                <a:latin typeface="Times New Roman" pitchFamily="18" charset="0"/>
                <a:cs typeface="Times New Roman" pitchFamily="18" charset="0"/>
              </a:rPr>
              <a:t> Les nœuds sont les ordinateurs et les périphériques</a:t>
            </a:r>
            <a:r>
              <a:rPr lang="fr-FR" sz="2400" dirty="0" smtClean="0">
                <a:latin typeface="Times New Roman" pitchFamily="18" charset="0"/>
                <a:cs typeface="Times New Roman" pitchFamily="18" charset="0"/>
              </a:rPr>
              <a:t>.</a:t>
            </a:r>
            <a:endParaRPr lang="fr-FR" sz="2400" dirty="0">
              <a:latin typeface="Times New Roman" pitchFamily="18" charset="0"/>
              <a:cs typeface="Times New Roman" pitchFamily="18" charset="0"/>
            </a:endParaRPr>
          </a:p>
        </p:txBody>
      </p:sp>
      <p:sp>
        <p:nvSpPr>
          <p:cNvPr id="5" name="_s1028"/>
          <p:cNvSpPr>
            <a:spLocks noChangeArrowheads="1"/>
          </p:cNvSpPr>
          <p:nvPr/>
        </p:nvSpPr>
        <p:spPr bwMode="auto">
          <a:xfrm>
            <a:off x="500034" y="1835153"/>
            <a:ext cx="8286808" cy="2022475"/>
          </a:xfrm>
          <a:prstGeom prst="roundRect">
            <a:avLst>
              <a:gd name="adj" fmla="val 16667"/>
            </a:avLst>
          </a:prstGeom>
          <a:ln>
            <a:headEnd/>
            <a:tailEnd/>
          </a:ln>
        </p:spPr>
        <p:style>
          <a:lnRef idx="0">
            <a:schemeClr val="accent3"/>
          </a:lnRef>
          <a:fillRef idx="3">
            <a:schemeClr val="accent3"/>
          </a:fillRef>
          <a:effectRef idx="3">
            <a:schemeClr val="accent3"/>
          </a:effectRef>
          <a:fontRef idx="minor">
            <a:schemeClr val="lt1"/>
          </a:fontRef>
        </p:style>
        <p:txBody>
          <a:bodyPr wrap="none" lIns="0" tIns="0" rIns="0" bIns="0" anchor="ctr"/>
          <a:lstStyle/>
          <a:p>
            <a:pPr algn="just"/>
            <a:r>
              <a:rPr lang="fr-FR" sz="2400" b="1" dirty="0">
                <a:solidFill>
                  <a:schemeClr val="tx1"/>
                </a:solidFill>
                <a:latin typeface="Times New Roman" pitchFamily="18" charset="0"/>
                <a:cs typeface="Times New Roman" pitchFamily="18" charset="0"/>
              </a:rPr>
              <a:t>C’est un ensemble d’ordinateurs et périphériques connectés </a:t>
            </a:r>
            <a:r>
              <a:rPr lang="fr-FR" sz="2400" b="1" dirty="0" smtClean="0">
                <a:solidFill>
                  <a:schemeClr val="tx1"/>
                </a:solidFill>
                <a:latin typeface="Times New Roman" pitchFamily="18" charset="0"/>
                <a:cs typeface="Times New Roman" pitchFamily="18" charset="0"/>
              </a:rPr>
              <a:t> </a:t>
            </a:r>
          </a:p>
          <a:p>
            <a:pPr algn="just"/>
            <a:r>
              <a:rPr lang="fr-FR" sz="2400" b="1" dirty="0" smtClean="0">
                <a:solidFill>
                  <a:schemeClr val="tx1"/>
                </a:solidFill>
                <a:latin typeface="Times New Roman" pitchFamily="18" charset="0"/>
                <a:cs typeface="Times New Roman" pitchFamily="18" charset="0"/>
              </a:rPr>
              <a:t>entre </a:t>
            </a:r>
            <a:r>
              <a:rPr lang="fr-FR" sz="2400" b="1" dirty="0">
                <a:solidFill>
                  <a:schemeClr val="tx1"/>
                </a:solidFill>
                <a:latin typeface="Times New Roman" pitchFamily="18" charset="0"/>
                <a:cs typeface="Times New Roman" pitchFamily="18" charset="0"/>
              </a:rPr>
              <a:t>eux par des supports de communication assurant le</a:t>
            </a:r>
          </a:p>
          <a:p>
            <a:pPr algn="just"/>
            <a:r>
              <a:rPr lang="fr-FR" sz="2400" b="1" dirty="0" smtClean="0">
                <a:solidFill>
                  <a:schemeClr val="tx1"/>
                </a:solidFill>
                <a:latin typeface="Times New Roman" pitchFamily="18" charset="0"/>
                <a:cs typeface="Times New Roman" pitchFamily="18" charset="0"/>
              </a:rPr>
              <a:t> transport </a:t>
            </a:r>
            <a:r>
              <a:rPr lang="fr-FR" sz="2400" b="1" dirty="0">
                <a:solidFill>
                  <a:schemeClr val="tx1"/>
                </a:solidFill>
                <a:latin typeface="Times New Roman" pitchFamily="18" charset="0"/>
                <a:cs typeface="Times New Roman" pitchFamily="18" charset="0"/>
              </a:rPr>
              <a:t>de données à communiquer entre les différents</a:t>
            </a:r>
          </a:p>
          <a:p>
            <a:pPr algn="just"/>
            <a:r>
              <a:rPr lang="fr-FR" sz="2400" b="1" dirty="0">
                <a:solidFill>
                  <a:schemeClr val="tx1"/>
                </a:solidFill>
                <a:latin typeface="Times New Roman" pitchFamily="18" charset="0"/>
                <a:cs typeface="Times New Roman" pitchFamily="18" charset="0"/>
              </a:rPr>
              <a:t> nœuds du réseau.</a:t>
            </a:r>
          </a:p>
        </p:txBody>
      </p:sp>
      <p:sp>
        <p:nvSpPr>
          <p:cNvPr id="6" name="Éclair 5"/>
          <p:cNvSpPr/>
          <p:nvPr/>
        </p:nvSpPr>
        <p:spPr>
          <a:xfrm rot="11757479">
            <a:off x="580810" y="3178926"/>
            <a:ext cx="1455227" cy="1357404"/>
          </a:xfrm>
          <a:prstGeom prst="lightningBol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ln>
                <a:solidFill>
                  <a:schemeClr val="tx1"/>
                </a:solidFill>
              </a:ln>
              <a:solidFill>
                <a:sysClr val="windowText" lastClr="000000"/>
              </a:solidFill>
            </a:endParaRPr>
          </a:p>
        </p:txBody>
      </p:sp>
      <p:sp>
        <p:nvSpPr>
          <p:cNvPr id="7" name="Éclair 6"/>
          <p:cNvSpPr/>
          <p:nvPr/>
        </p:nvSpPr>
        <p:spPr>
          <a:xfrm rot="11956818">
            <a:off x="795124" y="3607554"/>
            <a:ext cx="1455227" cy="1357404"/>
          </a:xfrm>
          <a:prstGeom prst="lightningBol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ln>
                <a:solidFill>
                  <a:schemeClr val="tx1"/>
                </a:solidFill>
              </a:ln>
              <a:solidFill>
                <a:sysClr val="windowText" lastClr="000000"/>
              </a:solidFill>
            </a:endParaRPr>
          </a:p>
        </p:txBody>
      </p:sp>
      <p:sp>
        <p:nvSpPr>
          <p:cNvPr id="8" name="Éclair 7"/>
          <p:cNvSpPr/>
          <p:nvPr/>
        </p:nvSpPr>
        <p:spPr>
          <a:xfrm rot="11849005">
            <a:off x="866562" y="3964744"/>
            <a:ext cx="1455227" cy="1357404"/>
          </a:xfrm>
          <a:prstGeom prst="lightningBol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ln>
                <a:solidFill>
                  <a:schemeClr val="tx1"/>
                </a:solidFill>
              </a:ln>
              <a:solidFill>
                <a:sysClr val="windowText" lastClr="000000"/>
              </a:solidFill>
            </a:endParaRPr>
          </a:p>
        </p:txBody>
      </p:sp>
      <p:sp>
        <p:nvSpPr>
          <p:cNvPr id="10" name="Éclair 9"/>
          <p:cNvSpPr/>
          <p:nvPr/>
        </p:nvSpPr>
        <p:spPr>
          <a:xfrm rot="11148654">
            <a:off x="1065077" y="4284999"/>
            <a:ext cx="1455227" cy="1357404"/>
          </a:xfrm>
          <a:prstGeom prst="lightningBol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ln>
                <a:solidFill>
                  <a:schemeClr val="tx1"/>
                </a:solidFill>
              </a:ln>
              <a:solidFill>
                <a:sysClr val="windowText" lastClr="000000"/>
              </a:solidFill>
            </a:endParaRPr>
          </a:p>
        </p:txBody>
      </p:sp>
      <p:sp>
        <p:nvSpPr>
          <p:cNvPr id="9" name="Text Box 5"/>
          <p:cNvSpPr txBox="1">
            <a:spLocks noChangeArrowheads="1"/>
          </p:cNvSpPr>
          <p:nvPr/>
        </p:nvSpPr>
        <p:spPr bwMode="auto">
          <a:xfrm>
            <a:off x="868389" y="4967599"/>
            <a:ext cx="7489825" cy="461665"/>
          </a:xfrm>
          <a:prstGeom prst="rect">
            <a:avLst/>
          </a:prstGeom>
          <a:noFill/>
          <a:ln w="9525">
            <a:noFill/>
            <a:miter lim="800000"/>
            <a:headEnd/>
            <a:tailEnd/>
          </a:ln>
        </p:spPr>
        <p:txBody>
          <a:bodyPr>
            <a:spAutoFit/>
          </a:bodyPr>
          <a:lstStyle/>
          <a:p>
            <a:pPr algn="just" rtl="0">
              <a:buFont typeface="Wingdings" pitchFamily="2" charset="2"/>
              <a:buChar char="ü"/>
            </a:pPr>
            <a:r>
              <a:rPr lang="fr-FR" sz="2400" dirty="0" smtClean="0">
                <a:latin typeface="Times New Roman" pitchFamily="18" charset="0"/>
                <a:cs typeface="Times New Roman" pitchFamily="18" charset="0"/>
              </a:rPr>
              <a:t>Les objets véhiculés sont les données informatiques.</a:t>
            </a:r>
          </a:p>
        </p:txBody>
      </p:sp>
      <p:sp>
        <p:nvSpPr>
          <p:cNvPr id="11" name="Text Box 5"/>
          <p:cNvSpPr txBox="1">
            <a:spLocks noChangeArrowheads="1"/>
          </p:cNvSpPr>
          <p:nvPr/>
        </p:nvSpPr>
        <p:spPr bwMode="auto">
          <a:xfrm>
            <a:off x="857224" y="5500702"/>
            <a:ext cx="7489825" cy="461665"/>
          </a:xfrm>
          <a:prstGeom prst="rect">
            <a:avLst/>
          </a:prstGeom>
          <a:noFill/>
          <a:ln w="9525">
            <a:noFill/>
            <a:miter lim="800000"/>
            <a:headEnd/>
            <a:tailEnd/>
          </a:ln>
        </p:spPr>
        <p:txBody>
          <a:bodyPr>
            <a:spAutoFit/>
          </a:bodyPr>
          <a:lstStyle/>
          <a:p>
            <a:pPr algn="just" rtl="0">
              <a:buFont typeface="Wingdings" pitchFamily="2" charset="2"/>
              <a:buChar char="ü"/>
            </a:pPr>
            <a:r>
              <a:rPr lang="fr-FR" sz="2400" dirty="0" smtClean="0">
                <a:latin typeface="Times New Roman" pitchFamily="18" charset="0"/>
                <a:cs typeface="Times New Roman" pitchFamily="18" charset="0"/>
              </a:rPr>
              <a:t>Les </a:t>
            </a:r>
            <a:r>
              <a:rPr lang="fr-FR" sz="2400" dirty="0">
                <a:latin typeface="Times New Roman" pitchFamily="18" charset="0"/>
                <a:cs typeface="Times New Roman" pitchFamily="18" charset="0"/>
              </a:rPr>
              <a:t>lignes sont les supports de communication</a:t>
            </a:r>
            <a:r>
              <a:rPr lang="fr-FR" sz="2400" dirty="0" smtClean="0">
                <a:latin typeface="Times New Roman" pitchFamily="18" charset="0"/>
                <a:cs typeface="Times New Roman" pitchFamily="18" charset="0"/>
              </a:rPr>
              <a:t>.</a:t>
            </a:r>
            <a:endParaRPr lang="fr-FR" sz="24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80">
                                          <p:stCondLst>
                                            <p:cond delay="0"/>
                                          </p:stCondLst>
                                        </p:cTn>
                                        <p:tgtEl>
                                          <p:spTgt spid="5"/>
                                        </p:tgtEl>
                                      </p:cBhvr>
                                    </p:animEffect>
                                    <p:anim calcmode="lin" valueType="num">
                                      <p:cBhvr>
                                        <p:cTn id="1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8" dur="26">
                                          <p:stCondLst>
                                            <p:cond delay="650"/>
                                          </p:stCondLst>
                                        </p:cTn>
                                        <p:tgtEl>
                                          <p:spTgt spid="5"/>
                                        </p:tgtEl>
                                      </p:cBhvr>
                                      <p:to x="100000" y="60000"/>
                                    </p:animScale>
                                    <p:animScale>
                                      <p:cBhvr>
                                        <p:cTn id="19" dur="166" decel="50000">
                                          <p:stCondLst>
                                            <p:cond delay="676"/>
                                          </p:stCondLst>
                                        </p:cTn>
                                        <p:tgtEl>
                                          <p:spTgt spid="5"/>
                                        </p:tgtEl>
                                      </p:cBhvr>
                                      <p:to x="100000" y="100000"/>
                                    </p:animScale>
                                    <p:animScale>
                                      <p:cBhvr>
                                        <p:cTn id="20" dur="26">
                                          <p:stCondLst>
                                            <p:cond delay="1312"/>
                                          </p:stCondLst>
                                        </p:cTn>
                                        <p:tgtEl>
                                          <p:spTgt spid="5"/>
                                        </p:tgtEl>
                                      </p:cBhvr>
                                      <p:to x="100000" y="80000"/>
                                    </p:animScale>
                                    <p:animScale>
                                      <p:cBhvr>
                                        <p:cTn id="21" dur="166" decel="50000">
                                          <p:stCondLst>
                                            <p:cond delay="1338"/>
                                          </p:stCondLst>
                                        </p:cTn>
                                        <p:tgtEl>
                                          <p:spTgt spid="5"/>
                                        </p:tgtEl>
                                      </p:cBhvr>
                                      <p:to x="100000" y="100000"/>
                                    </p:animScale>
                                    <p:animScale>
                                      <p:cBhvr>
                                        <p:cTn id="22" dur="26">
                                          <p:stCondLst>
                                            <p:cond delay="1642"/>
                                          </p:stCondLst>
                                        </p:cTn>
                                        <p:tgtEl>
                                          <p:spTgt spid="5"/>
                                        </p:tgtEl>
                                      </p:cBhvr>
                                      <p:to x="100000" y="90000"/>
                                    </p:animScale>
                                    <p:animScale>
                                      <p:cBhvr>
                                        <p:cTn id="23" dur="166" decel="50000">
                                          <p:stCondLst>
                                            <p:cond delay="1668"/>
                                          </p:stCondLst>
                                        </p:cTn>
                                        <p:tgtEl>
                                          <p:spTgt spid="5"/>
                                        </p:tgtEl>
                                      </p:cBhvr>
                                      <p:to x="100000" y="100000"/>
                                    </p:animScale>
                                    <p:animScale>
                                      <p:cBhvr>
                                        <p:cTn id="24" dur="26">
                                          <p:stCondLst>
                                            <p:cond delay="1808"/>
                                          </p:stCondLst>
                                        </p:cTn>
                                        <p:tgtEl>
                                          <p:spTgt spid="5"/>
                                        </p:tgtEl>
                                      </p:cBhvr>
                                      <p:to x="100000" y="95000"/>
                                    </p:animScale>
                                    <p:animScale>
                                      <p:cBhvr>
                                        <p:cTn id="25" dur="166" decel="50000">
                                          <p:stCondLst>
                                            <p:cond delay="1834"/>
                                          </p:stCondLst>
                                        </p:cTn>
                                        <p:tgtEl>
                                          <p:spTgt spid="5"/>
                                        </p:tgtEl>
                                      </p:cBhvr>
                                      <p:to x="100000" y="100000"/>
                                    </p:animScale>
                                  </p:childTnLst>
                                </p:cTn>
                              </p:par>
                            </p:childTnLst>
                          </p:cTn>
                        </p:par>
                        <p:par>
                          <p:cTn id="26" fill="hold">
                            <p:stCondLst>
                              <p:cond delay="2000"/>
                            </p:stCondLst>
                            <p:childTnLst>
                              <p:par>
                                <p:cTn id="27" presetID="5" presetClass="entr" presetSubtype="10"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checkerboard(across)">
                                      <p:cBhvr>
                                        <p:cTn id="29" dur="500"/>
                                        <p:tgtEl>
                                          <p:spTgt spid="6"/>
                                        </p:tgtEl>
                                      </p:cBhvr>
                                    </p:animEffect>
                                  </p:childTnLst>
                                </p:cTn>
                              </p:par>
                            </p:childTnLst>
                          </p:cTn>
                        </p:par>
                        <p:par>
                          <p:cTn id="30" fill="hold">
                            <p:stCondLst>
                              <p:cond delay="2500"/>
                            </p:stCondLst>
                            <p:childTnLst>
                              <p:par>
                                <p:cTn id="31" presetID="63" presetClass="path" presetSubtype="0" accel="50000" decel="50000" fill="hold" grpId="1" nodeType="afterEffect">
                                  <p:stCondLst>
                                    <p:cond delay="0"/>
                                  </p:stCondLst>
                                  <p:childTnLst>
                                    <p:animMotion origin="layout" path="M -0.0132 -0.10463 L 0.7901 -0.11505 " pathEditMode="relative" rAng="0" ptsTypes="AA">
                                      <p:cBhvr>
                                        <p:cTn id="32" dur="5000" fill="hold"/>
                                        <p:tgtEl>
                                          <p:spTgt spid="6"/>
                                        </p:tgtEl>
                                        <p:attrNameLst>
                                          <p:attrName>ppt_x</p:attrName>
                                          <p:attrName>ppt_y</p:attrName>
                                        </p:attrNameLst>
                                      </p:cBhvr>
                                      <p:rCtr x="402" y="-5"/>
                                    </p:animMotion>
                                  </p:childTnLst>
                                </p:cTn>
                              </p:par>
                            </p:childTnLst>
                          </p:cTn>
                        </p:par>
                        <p:par>
                          <p:cTn id="33" fill="hold">
                            <p:stCondLst>
                              <p:cond delay="7500"/>
                            </p:stCondLst>
                            <p:childTnLst>
                              <p:par>
                                <p:cTn id="34" presetID="2" presetClass="exit" presetSubtype="4" fill="hold" grpId="2" nodeType="afterEffect">
                                  <p:stCondLst>
                                    <p:cond delay="0"/>
                                  </p:stCondLst>
                                  <p:childTnLst>
                                    <p:anim calcmode="lin" valueType="num">
                                      <p:cBhvr additive="base">
                                        <p:cTn id="35" dur="500"/>
                                        <p:tgtEl>
                                          <p:spTgt spid="6"/>
                                        </p:tgtEl>
                                        <p:attrNameLst>
                                          <p:attrName>ppt_x</p:attrName>
                                        </p:attrNameLst>
                                      </p:cBhvr>
                                      <p:tavLst>
                                        <p:tav tm="0">
                                          <p:val>
                                            <p:strVal val="ppt_x"/>
                                          </p:val>
                                        </p:tav>
                                        <p:tav tm="100000">
                                          <p:val>
                                            <p:strVal val="ppt_x"/>
                                          </p:val>
                                        </p:tav>
                                      </p:tavLst>
                                    </p:anim>
                                    <p:anim calcmode="lin" valueType="num">
                                      <p:cBhvr additive="base">
                                        <p:cTn id="36" dur="500"/>
                                        <p:tgtEl>
                                          <p:spTgt spid="6"/>
                                        </p:tgtEl>
                                        <p:attrNameLst>
                                          <p:attrName>ppt_y</p:attrName>
                                        </p:attrNameLst>
                                      </p:cBhvr>
                                      <p:tavLst>
                                        <p:tav tm="0">
                                          <p:val>
                                            <p:strVal val="ppt_y"/>
                                          </p:val>
                                        </p:tav>
                                        <p:tav tm="100000">
                                          <p:val>
                                            <p:strVal val="1+ppt_h/2"/>
                                          </p:val>
                                        </p:tav>
                                      </p:tavLst>
                                    </p:anim>
                                    <p:set>
                                      <p:cBhvr>
                                        <p:cTn id="37" dur="1" fill="hold">
                                          <p:stCondLst>
                                            <p:cond delay="499"/>
                                          </p:stCondLst>
                                        </p:cTn>
                                        <p:tgtEl>
                                          <p:spTgt spid="6"/>
                                        </p:tgtEl>
                                        <p:attrNameLst>
                                          <p:attrName>style.visibility</p:attrName>
                                        </p:attrNameLst>
                                      </p:cBhvr>
                                      <p:to>
                                        <p:strVal val="hidden"/>
                                      </p:to>
                                    </p:set>
                                  </p:childTnLst>
                                </p:cTn>
                              </p:par>
                            </p:childTnLst>
                          </p:cTn>
                        </p:par>
                        <p:par>
                          <p:cTn id="38" fill="hold">
                            <p:stCondLst>
                              <p:cond delay="8000"/>
                            </p:stCondLst>
                            <p:childTnLst>
                              <p:par>
                                <p:cTn id="39" presetID="5" presetClass="entr" presetSubtype="10" fill="hold" grpId="0" nodeType="after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checkerboard(across)">
                                      <p:cBhvr>
                                        <p:cTn id="41" dur="500"/>
                                        <p:tgtEl>
                                          <p:spTgt spid="7"/>
                                        </p:tgtEl>
                                      </p:cBhvr>
                                    </p:animEffect>
                                  </p:childTnLst>
                                </p:cTn>
                              </p:par>
                            </p:childTnLst>
                          </p:cTn>
                        </p:par>
                        <p:par>
                          <p:cTn id="42" fill="hold">
                            <p:stCondLst>
                              <p:cond delay="8500"/>
                            </p:stCondLst>
                            <p:childTnLst>
                              <p:par>
                                <p:cTn id="43" presetID="63" presetClass="path" presetSubtype="0" accel="50000" decel="50000" fill="hold" grpId="1" nodeType="afterEffect">
                                  <p:stCondLst>
                                    <p:cond delay="0"/>
                                  </p:stCondLst>
                                  <p:childTnLst>
                                    <p:animMotion origin="layout" path="M -0.01319 -0.10463 L 0.74306 -0.11458 " pathEditMode="relative" rAng="0" ptsTypes="AA">
                                      <p:cBhvr>
                                        <p:cTn id="44" dur="5000" fill="hold"/>
                                        <p:tgtEl>
                                          <p:spTgt spid="7"/>
                                        </p:tgtEl>
                                        <p:attrNameLst>
                                          <p:attrName>ppt_x</p:attrName>
                                          <p:attrName>ppt_y</p:attrName>
                                        </p:attrNameLst>
                                      </p:cBhvr>
                                      <p:rCtr x="378" y="-5"/>
                                    </p:animMotion>
                                  </p:childTnLst>
                                </p:cTn>
                              </p:par>
                            </p:childTnLst>
                          </p:cTn>
                        </p:par>
                        <p:par>
                          <p:cTn id="45" fill="hold">
                            <p:stCondLst>
                              <p:cond delay="13500"/>
                            </p:stCondLst>
                            <p:childTnLst>
                              <p:par>
                                <p:cTn id="46" presetID="2" presetClass="exit" presetSubtype="4" fill="hold" grpId="2" nodeType="afterEffect">
                                  <p:stCondLst>
                                    <p:cond delay="0"/>
                                  </p:stCondLst>
                                  <p:childTnLst>
                                    <p:anim calcmode="lin" valueType="num">
                                      <p:cBhvr additive="base">
                                        <p:cTn id="47" dur="500"/>
                                        <p:tgtEl>
                                          <p:spTgt spid="7"/>
                                        </p:tgtEl>
                                        <p:attrNameLst>
                                          <p:attrName>ppt_x</p:attrName>
                                        </p:attrNameLst>
                                      </p:cBhvr>
                                      <p:tavLst>
                                        <p:tav tm="0">
                                          <p:val>
                                            <p:strVal val="ppt_x"/>
                                          </p:val>
                                        </p:tav>
                                        <p:tav tm="100000">
                                          <p:val>
                                            <p:strVal val="ppt_x"/>
                                          </p:val>
                                        </p:tav>
                                      </p:tavLst>
                                    </p:anim>
                                    <p:anim calcmode="lin" valueType="num">
                                      <p:cBhvr additive="base">
                                        <p:cTn id="48" dur="500"/>
                                        <p:tgtEl>
                                          <p:spTgt spid="7"/>
                                        </p:tgtEl>
                                        <p:attrNameLst>
                                          <p:attrName>ppt_y</p:attrName>
                                        </p:attrNameLst>
                                      </p:cBhvr>
                                      <p:tavLst>
                                        <p:tav tm="0">
                                          <p:val>
                                            <p:strVal val="ppt_y"/>
                                          </p:val>
                                        </p:tav>
                                        <p:tav tm="100000">
                                          <p:val>
                                            <p:strVal val="1+ppt_h/2"/>
                                          </p:val>
                                        </p:tav>
                                      </p:tavLst>
                                    </p:anim>
                                    <p:set>
                                      <p:cBhvr>
                                        <p:cTn id="49" dur="1" fill="hold">
                                          <p:stCondLst>
                                            <p:cond delay="499"/>
                                          </p:stCondLst>
                                        </p:cTn>
                                        <p:tgtEl>
                                          <p:spTgt spid="7"/>
                                        </p:tgtEl>
                                        <p:attrNameLst>
                                          <p:attrName>style.visibility</p:attrName>
                                        </p:attrNameLst>
                                      </p:cBhvr>
                                      <p:to>
                                        <p:strVal val="hidden"/>
                                      </p:to>
                                    </p:set>
                                  </p:childTnLst>
                                </p:cTn>
                              </p:par>
                            </p:childTnLst>
                          </p:cTn>
                        </p:par>
                        <p:par>
                          <p:cTn id="50" fill="hold">
                            <p:stCondLst>
                              <p:cond delay="14000"/>
                            </p:stCondLst>
                            <p:childTnLst>
                              <p:par>
                                <p:cTn id="51" presetID="5" presetClass="entr" presetSubtype="10" fill="hold" grpId="0" nodeType="afterEffect">
                                  <p:stCondLst>
                                    <p:cond delay="0"/>
                                  </p:stCondLst>
                                  <p:childTnLst>
                                    <p:set>
                                      <p:cBhvr>
                                        <p:cTn id="52" dur="1" fill="hold">
                                          <p:stCondLst>
                                            <p:cond delay="0"/>
                                          </p:stCondLst>
                                        </p:cTn>
                                        <p:tgtEl>
                                          <p:spTgt spid="8"/>
                                        </p:tgtEl>
                                        <p:attrNameLst>
                                          <p:attrName>style.visibility</p:attrName>
                                        </p:attrNameLst>
                                      </p:cBhvr>
                                      <p:to>
                                        <p:strVal val="visible"/>
                                      </p:to>
                                    </p:set>
                                    <p:animEffect transition="in" filter="checkerboard(across)">
                                      <p:cBhvr>
                                        <p:cTn id="53" dur="500"/>
                                        <p:tgtEl>
                                          <p:spTgt spid="8"/>
                                        </p:tgtEl>
                                      </p:cBhvr>
                                    </p:animEffect>
                                  </p:childTnLst>
                                </p:cTn>
                              </p:par>
                            </p:childTnLst>
                          </p:cTn>
                        </p:par>
                        <p:par>
                          <p:cTn id="54" fill="hold">
                            <p:stCondLst>
                              <p:cond delay="14500"/>
                            </p:stCondLst>
                            <p:childTnLst>
                              <p:par>
                                <p:cTn id="55" presetID="63" presetClass="path" presetSubtype="0" accel="50000" decel="50000" fill="hold" grpId="1" nodeType="afterEffect">
                                  <p:stCondLst>
                                    <p:cond delay="0"/>
                                  </p:stCondLst>
                                  <p:childTnLst>
                                    <p:animMotion origin="layout" path="M -0.0132 -0.10463 L 0.73524 -0.11412 " pathEditMode="relative" rAng="0" ptsTypes="AA">
                                      <p:cBhvr>
                                        <p:cTn id="56" dur="5000" fill="hold"/>
                                        <p:tgtEl>
                                          <p:spTgt spid="8"/>
                                        </p:tgtEl>
                                        <p:attrNameLst>
                                          <p:attrName>ppt_x</p:attrName>
                                          <p:attrName>ppt_y</p:attrName>
                                        </p:attrNameLst>
                                      </p:cBhvr>
                                      <p:rCtr x="374" y="-5"/>
                                    </p:animMotion>
                                  </p:childTnLst>
                                </p:cTn>
                              </p:par>
                            </p:childTnLst>
                          </p:cTn>
                        </p:par>
                        <p:par>
                          <p:cTn id="57" fill="hold">
                            <p:stCondLst>
                              <p:cond delay="19500"/>
                            </p:stCondLst>
                            <p:childTnLst>
                              <p:par>
                                <p:cTn id="58" presetID="2" presetClass="exit" presetSubtype="4" fill="hold" grpId="2" nodeType="afterEffect">
                                  <p:stCondLst>
                                    <p:cond delay="0"/>
                                  </p:stCondLst>
                                  <p:childTnLst>
                                    <p:anim calcmode="lin" valueType="num">
                                      <p:cBhvr additive="base">
                                        <p:cTn id="59" dur="500"/>
                                        <p:tgtEl>
                                          <p:spTgt spid="8"/>
                                        </p:tgtEl>
                                        <p:attrNameLst>
                                          <p:attrName>ppt_x</p:attrName>
                                        </p:attrNameLst>
                                      </p:cBhvr>
                                      <p:tavLst>
                                        <p:tav tm="0">
                                          <p:val>
                                            <p:strVal val="ppt_x"/>
                                          </p:val>
                                        </p:tav>
                                        <p:tav tm="100000">
                                          <p:val>
                                            <p:strVal val="ppt_x"/>
                                          </p:val>
                                        </p:tav>
                                      </p:tavLst>
                                    </p:anim>
                                    <p:anim calcmode="lin" valueType="num">
                                      <p:cBhvr additive="base">
                                        <p:cTn id="60" dur="500"/>
                                        <p:tgtEl>
                                          <p:spTgt spid="8"/>
                                        </p:tgtEl>
                                        <p:attrNameLst>
                                          <p:attrName>ppt_y</p:attrName>
                                        </p:attrNameLst>
                                      </p:cBhvr>
                                      <p:tavLst>
                                        <p:tav tm="0">
                                          <p:val>
                                            <p:strVal val="ppt_y"/>
                                          </p:val>
                                        </p:tav>
                                        <p:tav tm="100000">
                                          <p:val>
                                            <p:strVal val="1+ppt_h/2"/>
                                          </p:val>
                                        </p:tav>
                                      </p:tavLst>
                                    </p:anim>
                                    <p:set>
                                      <p:cBhvr>
                                        <p:cTn id="61" dur="1" fill="hold">
                                          <p:stCondLst>
                                            <p:cond delay="499"/>
                                          </p:stCondLst>
                                        </p:cTn>
                                        <p:tgtEl>
                                          <p:spTgt spid="8"/>
                                        </p:tgtEl>
                                        <p:attrNameLst>
                                          <p:attrName>style.visibility</p:attrName>
                                        </p:attrNameLst>
                                      </p:cBhvr>
                                      <p:to>
                                        <p:strVal val="hidden"/>
                                      </p:to>
                                    </p:set>
                                  </p:childTnLst>
                                </p:cTn>
                              </p:par>
                            </p:childTnLst>
                          </p:cTn>
                        </p:par>
                        <p:par>
                          <p:cTn id="62" fill="hold">
                            <p:stCondLst>
                              <p:cond delay="20000"/>
                            </p:stCondLst>
                            <p:childTnLst>
                              <p:par>
                                <p:cTn id="63" presetID="2" presetClass="exit" presetSubtype="4" fill="hold" grpId="3" nodeType="afterEffect">
                                  <p:stCondLst>
                                    <p:cond delay="0"/>
                                  </p:stCondLst>
                                  <p:childTnLst>
                                    <p:anim calcmode="lin" valueType="num">
                                      <p:cBhvr additive="base">
                                        <p:cTn id="64" dur="500"/>
                                        <p:tgtEl>
                                          <p:spTgt spid="8"/>
                                        </p:tgtEl>
                                        <p:attrNameLst>
                                          <p:attrName>ppt_x</p:attrName>
                                        </p:attrNameLst>
                                      </p:cBhvr>
                                      <p:tavLst>
                                        <p:tav tm="0">
                                          <p:val>
                                            <p:strVal val="ppt_x"/>
                                          </p:val>
                                        </p:tav>
                                        <p:tav tm="100000">
                                          <p:val>
                                            <p:strVal val="ppt_x"/>
                                          </p:val>
                                        </p:tav>
                                      </p:tavLst>
                                    </p:anim>
                                    <p:anim calcmode="lin" valueType="num">
                                      <p:cBhvr additive="base">
                                        <p:cTn id="65" dur="500"/>
                                        <p:tgtEl>
                                          <p:spTgt spid="8"/>
                                        </p:tgtEl>
                                        <p:attrNameLst>
                                          <p:attrName>ppt_y</p:attrName>
                                        </p:attrNameLst>
                                      </p:cBhvr>
                                      <p:tavLst>
                                        <p:tav tm="0">
                                          <p:val>
                                            <p:strVal val="ppt_y"/>
                                          </p:val>
                                        </p:tav>
                                        <p:tav tm="100000">
                                          <p:val>
                                            <p:strVal val="1+ppt_h/2"/>
                                          </p:val>
                                        </p:tav>
                                      </p:tavLst>
                                    </p:anim>
                                    <p:set>
                                      <p:cBhvr>
                                        <p:cTn id="66" dur="1" fill="hold">
                                          <p:stCondLst>
                                            <p:cond delay="499"/>
                                          </p:stCondLst>
                                        </p:cTn>
                                        <p:tgtEl>
                                          <p:spTgt spid="8"/>
                                        </p:tgtEl>
                                        <p:attrNameLst>
                                          <p:attrName>style.visibility</p:attrName>
                                        </p:attrNameLst>
                                      </p:cBhvr>
                                      <p:to>
                                        <p:strVal val="hidden"/>
                                      </p:to>
                                    </p:set>
                                  </p:childTnLst>
                                </p:cTn>
                              </p:par>
                            </p:childTnLst>
                          </p:cTn>
                        </p:par>
                        <p:par>
                          <p:cTn id="67" fill="hold">
                            <p:stCondLst>
                              <p:cond delay="20500"/>
                            </p:stCondLst>
                            <p:childTnLst>
                              <p:par>
                                <p:cTn id="68" presetID="2" presetClass="exit" presetSubtype="4" fill="hold" grpId="4" nodeType="afterEffect">
                                  <p:stCondLst>
                                    <p:cond delay="0"/>
                                  </p:stCondLst>
                                  <p:childTnLst>
                                    <p:anim calcmode="lin" valueType="num">
                                      <p:cBhvr additive="base">
                                        <p:cTn id="69" dur="500"/>
                                        <p:tgtEl>
                                          <p:spTgt spid="8"/>
                                        </p:tgtEl>
                                        <p:attrNameLst>
                                          <p:attrName>ppt_x</p:attrName>
                                        </p:attrNameLst>
                                      </p:cBhvr>
                                      <p:tavLst>
                                        <p:tav tm="0">
                                          <p:val>
                                            <p:strVal val="ppt_x"/>
                                          </p:val>
                                        </p:tav>
                                        <p:tav tm="100000">
                                          <p:val>
                                            <p:strVal val="ppt_x"/>
                                          </p:val>
                                        </p:tav>
                                      </p:tavLst>
                                    </p:anim>
                                    <p:anim calcmode="lin" valueType="num">
                                      <p:cBhvr additive="base">
                                        <p:cTn id="70" dur="500"/>
                                        <p:tgtEl>
                                          <p:spTgt spid="8"/>
                                        </p:tgtEl>
                                        <p:attrNameLst>
                                          <p:attrName>ppt_y</p:attrName>
                                        </p:attrNameLst>
                                      </p:cBhvr>
                                      <p:tavLst>
                                        <p:tav tm="0">
                                          <p:val>
                                            <p:strVal val="ppt_y"/>
                                          </p:val>
                                        </p:tav>
                                        <p:tav tm="100000">
                                          <p:val>
                                            <p:strVal val="1+ppt_h/2"/>
                                          </p:val>
                                        </p:tav>
                                      </p:tavLst>
                                    </p:anim>
                                    <p:set>
                                      <p:cBhvr>
                                        <p:cTn id="71" dur="1" fill="hold">
                                          <p:stCondLst>
                                            <p:cond delay="499"/>
                                          </p:stCondLst>
                                        </p:cTn>
                                        <p:tgtEl>
                                          <p:spTgt spid="8"/>
                                        </p:tgtEl>
                                        <p:attrNameLst>
                                          <p:attrName>style.visibility</p:attrName>
                                        </p:attrNameLst>
                                      </p:cBhvr>
                                      <p:to>
                                        <p:strVal val="hidden"/>
                                      </p:to>
                                    </p:set>
                                  </p:childTnLst>
                                </p:cTn>
                              </p:par>
                            </p:childTnLst>
                          </p:cTn>
                        </p:par>
                        <p:par>
                          <p:cTn id="72" fill="hold">
                            <p:stCondLst>
                              <p:cond delay="21000"/>
                            </p:stCondLst>
                            <p:childTnLst>
                              <p:par>
                                <p:cTn id="73" presetID="5" presetClass="entr" presetSubtype="10" fill="hold" grpId="0" nodeType="afterEffect">
                                  <p:stCondLst>
                                    <p:cond delay="0"/>
                                  </p:stCondLst>
                                  <p:childTnLst>
                                    <p:set>
                                      <p:cBhvr>
                                        <p:cTn id="74" dur="1" fill="hold">
                                          <p:stCondLst>
                                            <p:cond delay="0"/>
                                          </p:stCondLst>
                                        </p:cTn>
                                        <p:tgtEl>
                                          <p:spTgt spid="10"/>
                                        </p:tgtEl>
                                        <p:attrNameLst>
                                          <p:attrName>style.visibility</p:attrName>
                                        </p:attrNameLst>
                                      </p:cBhvr>
                                      <p:to>
                                        <p:strVal val="visible"/>
                                      </p:to>
                                    </p:set>
                                    <p:animEffect transition="in" filter="checkerboard(across)">
                                      <p:cBhvr>
                                        <p:cTn id="75" dur="500"/>
                                        <p:tgtEl>
                                          <p:spTgt spid="10"/>
                                        </p:tgtEl>
                                      </p:cBhvr>
                                    </p:animEffect>
                                  </p:childTnLst>
                                </p:cTn>
                              </p:par>
                            </p:childTnLst>
                          </p:cTn>
                        </p:par>
                        <p:par>
                          <p:cTn id="76" fill="hold">
                            <p:stCondLst>
                              <p:cond delay="21500"/>
                            </p:stCondLst>
                            <p:childTnLst>
                              <p:par>
                                <p:cTn id="77" presetID="63" presetClass="path" presetSubtype="0" accel="50000" decel="50000" fill="hold" grpId="1" nodeType="afterEffect">
                                  <p:stCondLst>
                                    <p:cond delay="0"/>
                                  </p:stCondLst>
                                  <p:childTnLst>
                                    <p:animMotion origin="layout" path="M -0.01319 -0.10463 L 0.22153 -0.10417 " pathEditMode="relative" rAng="0" ptsTypes="AA">
                                      <p:cBhvr>
                                        <p:cTn id="78" dur="5000" fill="hold"/>
                                        <p:tgtEl>
                                          <p:spTgt spid="10"/>
                                        </p:tgtEl>
                                        <p:attrNameLst>
                                          <p:attrName>ppt_x</p:attrName>
                                          <p:attrName>ppt_y</p:attrName>
                                        </p:attrNameLst>
                                      </p:cBhvr>
                                      <p:rCtr x="117" y="0"/>
                                    </p:animMotion>
                                  </p:childTnLst>
                                </p:cTn>
                              </p:par>
                            </p:childTnLst>
                          </p:cTn>
                        </p:par>
                        <p:par>
                          <p:cTn id="79" fill="hold">
                            <p:stCondLst>
                              <p:cond delay="26500"/>
                            </p:stCondLst>
                            <p:childTnLst>
                              <p:par>
                                <p:cTn id="80" presetID="2" presetClass="exit" presetSubtype="4" fill="hold" grpId="2" nodeType="afterEffect">
                                  <p:stCondLst>
                                    <p:cond delay="0"/>
                                  </p:stCondLst>
                                  <p:childTnLst>
                                    <p:anim calcmode="lin" valueType="num">
                                      <p:cBhvr additive="base">
                                        <p:cTn id="81" dur="500"/>
                                        <p:tgtEl>
                                          <p:spTgt spid="10"/>
                                        </p:tgtEl>
                                        <p:attrNameLst>
                                          <p:attrName>ppt_x</p:attrName>
                                        </p:attrNameLst>
                                      </p:cBhvr>
                                      <p:tavLst>
                                        <p:tav tm="0">
                                          <p:val>
                                            <p:strVal val="ppt_x"/>
                                          </p:val>
                                        </p:tav>
                                        <p:tav tm="100000">
                                          <p:val>
                                            <p:strVal val="ppt_x"/>
                                          </p:val>
                                        </p:tav>
                                      </p:tavLst>
                                    </p:anim>
                                    <p:anim calcmode="lin" valueType="num">
                                      <p:cBhvr additive="base">
                                        <p:cTn id="82" dur="500"/>
                                        <p:tgtEl>
                                          <p:spTgt spid="10"/>
                                        </p:tgtEl>
                                        <p:attrNameLst>
                                          <p:attrName>ppt_y</p:attrName>
                                        </p:attrNameLst>
                                      </p:cBhvr>
                                      <p:tavLst>
                                        <p:tav tm="0">
                                          <p:val>
                                            <p:strVal val="ppt_y"/>
                                          </p:val>
                                        </p:tav>
                                        <p:tav tm="100000">
                                          <p:val>
                                            <p:strVal val="1+ppt_h/2"/>
                                          </p:val>
                                        </p:tav>
                                      </p:tavLst>
                                    </p:anim>
                                    <p:set>
                                      <p:cBhvr>
                                        <p:cTn id="83" dur="1" fill="hold">
                                          <p:stCondLst>
                                            <p:cond delay="499"/>
                                          </p:stCondLst>
                                        </p:cTn>
                                        <p:tgtEl>
                                          <p:spTgt spid="10"/>
                                        </p:tgtEl>
                                        <p:attrNameLst>
                                          <p:attrName>style.visibility</p:attrName>
                                        </p:attrNameLst>
                                      </p:cBhvr>
                                      <p:to>
                                        <p:strVal val="hidden"/>
                                      </p:to>
                                    </p:set>
                                  </p:childTnLst>
                                </p:cTn>
                              </p:par>
                            </p:childTnLst>
                          </p:cTn>
                        </p:par>
                      </p:childTnLst>
                    </p:cTn>
                  </p:par>
                  <p:par>
                    <p:cTn id="84" fill="hold">
                      <p:stCondLst>
                        <p:cond delay="indefinite"/>
                      </p:stCondLst>
                      <p:childTnLst>
                        <p:par>
                          <p:cTn id="85" fill="hold">
                            <p:stCondLst>
                              <p:cond delay="0"/>
                            </p:stCondLst>
                            <p:childTnLst>
                              <p:par>
                                <p:cTn id="86" presetID="5" presetClass="entr" presetSubtype="10" fill="hold" grpId="0" nodeType="clickEffect">
                                  <p:stCondLst>
                                    <p:cond delay="0"/>
                                  </p:stCondLst>
                                  <p:childTnLst>
                                    <p:set>
                                      <p:cBhvr>
                                        <p:cTn id="87" dur="1" fill="hold">
                                          <p:stCondLst>
                                            <p:cond delay="0"/>
                                          </p:stCondLst>
                                        </p:cTn>
                                        <p:tgtEl>
                                          <p:spTgt spid="4"/>
                                        </p:tgtEl>
                                        <p:attrNameLst>
                                          <p:attrName>style.visibility</p:attrName>
                                        </p:attrNameLst>
                                      </p:cBhvr>
                                      <p:to>
                                        <p:strVal val="visible"/>
                                      </p:to>
                                    </p:set>
                                    <p:animEffect transition="in" filter="checkerboard(across)">
                                      <p:cBhvr>
                                        <p:cTn id="88" dur="500"/>
                                        <p:tgtEl>
                                          <p:spTgt spid="4"/>
                                        </p:tgtEl>
                                      </p:cBhvr>
                                    </p:animEffect>
                                  </p:childTnLst>
                                </p:cTn>
                              </p:par>
                            </p:childTnLst>
                          </p:cTn>
                        </p:par>
                      </p:childTnLst>
                    </p:cTn>
                  </p:par>
                  <p:par>
                    <p:cTn id="89" fill="hold">
                      <p:stCondLst>
                        <p:cond delay="indefinite"/>
                      </p:stCondLst>
                      <p:childTnLst>
                        <p:par>
                          <p:cTn id="90" fill="hold">
                            <p:stCondLst>
                              <p:cond delay="0"/>
                            </p:stCondLst>
                            <p:childTnLst>
                              <p:par>
                                <p:cTn id="91" presetID="5" presetClass="entr" presetSubtype="10" fill="hold" grpId="0" nodeType="clickEffect">
                                  <p:stCondLst>
                                    <p:cond delay="0"/>
                                  </p:stCondLst>
                                  <p:childTnLst>
                                    <p:set>
                                      <p:cBhvr>
                                        <p:cTn id="92" dur="1" fill="hold">
                                          <p:stCondLst>
                                            <p:cond delay="0"/>
                                          </p:stCondLst>
                                        </p:cTn>
                                        <p:tgtEl>
                                          <p:spTgt spid="9"/>
                                        </p:tgtEl>
                                        <p:attrNameLst>
                                          <p:attrName>style.visibility</p:attrName>
                                        </p:attrNameLst>
                                      </p:cBhvr>
                                      <p:to>
                                        <p:strVal val="visible"/>
                                      </p:to>
                                    </p:set>
                                    <p:animEffect transition="in" filter="checkerboard(across)">
                                      <p:cBhvr>
                                        <p:cTn id="93" dur="500"/>
                                        <p:tgtEl>
                                          <p:spTgt spid="9"/>
                                        </p:tgtEl>
                                      </p:cBhvr>
                                    </p:animEffect>
                                  </p:childTnLst>
                                </p:cTn>
                              </p:par>
                            </p:childTnLst>
                          </p:cTn>
                        </p:par>
                      </p:childTnLst>
                    </p:cTn>
                  </p:par>
                  <p:par>
                    <p:cTn id="94" fill="hold">
                      <p:stCondLst>
                        <p:cond delay="indefinite"/>
                      </p:stCondLst>
                      <p:childTnLst>
                        <p:par>
                          <p:cTn id="95" fill="hold">
                            <p:stCondLst>
                              <p:cond delay="0"/>
                            </p:stCondLst>
                            <p:childTnLst>
                              <p:par>
                                <p:cTn id="96" presetID="5" presetClass="entr" presetSubtype="10" fill="hold" grpId="0" nodeType="clickEffect">
                                  <p:stCondLst>
                                    <p:cond delay="0"/>
                                  </p:stCondLst>
                                  <p:childTnLst>
                                    <p:set>
                                      <p:cBhvr>
                                        <p:cTn id="97" dur="1" fill="hold">
                                          <p:stCondLst>
                                            <p:cond delay="0"/>
                                          </p:stCondLst>
                                        </p:cTn>
                                        <p:tgtEl>
                                          <p:spTgt spid="11"/>
                                        </p:tgtEl>
                                        <p:attrNameLst>
                                          <p:attrName>style.visibility</p:attrName>
                                        </p:attrNameLst>
                                      </p:cBhvr>
                                      <p:to>
                                        <p:strVal val="visible"/>
                                      </p:to>
                                    </p:set>
                                    <p:animEffect transition="in" filter="checkerboard(across)">
                                      <p:cBhvr>
                                        <p:cTn id="9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animBg="1"/>
      <p:bldP spid="6" grpId="0" animBg="1"/>
      <p:bldP spid="6" grpId="1" animBg="1"/>
      <p:bldP spid="6" grpId="2" animBg="1"/>
      <p:bldP spid="7" grpId="0" animBg="1"/>
      <p:bldP spid="7" grpId="1" animBg="1"/>
      <p:bldP spid="7" grpId="2" animBg="1"/>
      <p:bldP spid="8" grpId="0" animBg="1"/>
      <p:bldP spid="8" grpId="1" animBg="1"/>
      <p:bldP spid="8" grpId="2" animBg="1"/>
      <p:bldP spid="8" grpId="3" animBg="1"/>
      <p:bldP spid="8" grpId="4" animBg="1"/>
      <p:bldP spid="10" grpId="0" animBg="1"/>
      <p:bldP spid="10" grpId="1" animBg="1"/>
      <p:bldP spid="10" grpId="2" animBg="1"/>
      <p:bldP spid="9" grpId="0"/>
      <p:bldP spid="11"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p:cNvPicPr>
            <a:picLocks noChangeAspect="1" noChangeArrowheads="1"/>
          </p:cNvPicPr>
          <p:nvPr/>
        </p:nvPicPr>
        <p:blipFill>
          <a:blip r:embed="rId2" cstate="print"/>
          <a:srcRect/>
          <a:stretch>
            <a:fillRect/>
          </a:stretch>
        </p:blipFill>
        <p:spPr bwMode="auto">
          <a:xfrm>
            <a:off x="4140200" y="1397001"/>
            <a:ext cx="4833939" cy="5416550"/>
          </a:xfrm>
          <a:prstGeom prst="rect">
            <a:avLst/>
          </a:prstGeom>
          <a:noFill/>
          <a:ln w="9525">
            <a:noFill/>
            <a:miter lim="800000"/>
            <a:headEnd/>
            <a:tailEnd/>
          </a:ln>
        </p:spPr>
      </p:pic>
      <p:sp>
        <p:nvSpPr>
          <p:cNvPr id="55299" name="Text Box 5"/>
          <p:cNvSpPr txBox="1">
            <a:spLocks noChangeArrowheads="1"/>
          </p:cNvSpPr>
          <p:nvPr/>
        </p:nvSpPr>
        <p:spPr bwMode="auto">
          <a:xfrm>
            <a:off x="395288" y="765176"/>
            <a:ext cx="8137525" cy="523220"/>
          </a:xfrm>
          <a:prstGeom prst="rect">
            <a:avLst/>
          </a:prstGeom>
          <a:noFill/>
          <a:ln w="9525">
            <a:noFill/>
            <a:miter lim="800000"/>
            <a:headEnd/>
            <a:tailEnd/>
          </a:ln>
        </p:spPr>
        <p:txBody>
          <a:bodyPr>
            <a:spAutoFit/>
          </a:bodyPr>
          <a:lstStyle/>
          <a:p>
            <a:pPr rtl="0">
              <a:spcBef>
                <a:spcPct val="50000"/>
              </a:spcBef>
            </a:pPr>
            <a:r>
              <a:rPr lang="fr-FR" sz="2800" b="1" u="sng">
                <a:solidFill>
                  <a:srgbClr val="000099"/>
                </a:solidFill>
              </a:rPr>
              <a:t>III- Mise en œuvre d’un réseau informatique</a:t>
            </a:r>
          </a:p>
        </p:txBody>
      </p:sp>
      <p:sp>
        <p:nvSpPr>
          <p:cNvPr id="5" name="ZoneTexte 4"/>
          <p:cNvSpPr txBox="1">
            <a:spLocks noChangeArrowheads="1"/>
          </p:cNvSpPr>
          <p:nvPr/>
        </p:nvSpPr>
        <p:spPr bwMode="auto">
          <a:xfrm>
            <a:off x="179389" y="2205038"/>
            <a:ext cx="3816351" cy="2062103"/>
          </a:xfrm>
          <a:prstGeom prst="rect">
            <a:avLst/>
          </a:prstGeom>
          <a:noFill/>
          <a:ln w="9525">
            <a:noFill/>
            <a:miter lim="800000"/>
            <a:headEnd/>
            <a:tailEnd/>
          </a:ln>
        </p:spPr>
        <p:txBody>
          <a:bodyPr>
            <a:spAutoFit/>
          </a:bodyPr>
          <a:lstStyle/>
          <a:p>
            <a:pPr rtl="0">
              <a:buFont typeface="Wingdings" pitchFamily="2" charset="2"/>
              <a:buChar char="§"/>
            </a:pPr>
            <a:r>
              <a:rPr lang="fr-FR" b="1" i="1">
                <a:latin typeface="Arial Rounded MT Bold" pitchFamily="34" charset="0"/>
                <a:cs typeface="Arial" pitchFamily="34" charset="0"/>
              </a:rPr>
              <a:t>Sous l’onglet Général</a:t>
            </a:r>
          </a:p>
          <a:p>
            <a:pPr rtl="0">
              <a:buFont typeface="Wingdings" pitchFamily="2" charset="2"/>
              <a:buChar char="§"/>
            </a:pPr>
            <a:endParaRPr lang="fr-FR" b="1" i="1">
              <a:latin typeface="Arial Rounded MT Bold" pitchFamily="34" charset="0"/>
              <a:cs typeface="Arial" pitchFamily="34" charset="0"/>
            </a:endParaRPr>
          </a:p>
          <a:p>
            <a:pPr rtl="0">
              <a:buFont typeface="Wingdings" pitchFamily="2" charset="2"/>
              <a:buChar char="§"/>
            </a:pPr>
            <a:r>
              <a:rPr lang="fr-FR" b="1" i="1">
                <a:latin typeface="Arial Rounded MT Bold" pitchFamily="34" charset="0"/>
                <a:cs typeface="Arial" pitchFamily="34" charset="0"/>
              </a:rPr>
              <a:t>On clique sur protocole Internet (TCP/IP)</a:t>
            </a:r>
          </a:p>
          <a:p>
            <a:pPr rtl="0">
              <a:buFont typeface="Wingdings" pitchFamily="2" charset="2"/>
              <a:buChar char="§"/>
            </a:pPr>
            <a:endParaRPr lang="fr-FR" b="1" i="1">
              <a:latin typeface="Arial Rounded MT Bold" pitchFamily="34" charset="0"/>
              <a:cs typeface="Arial" pitchFamily="34" charset="0"/>
            </a:endParaRPr>
          </a:p>
          <a:p>
            <a:pPr rtl="0">
              <a:buFont typeface="Wingdings" pitchFamily="2" charset="2"/>
              <a:buChar char="§"/>
            </a:pPr>
            <a:r>
              <a:rPr lang="fr-FR" b="1" i="1">
                <a:latin typeface="Arial Rounded MT Bold" pitchFamily="34" charset="0"/>
                <a:cs typeface="Arial" pitchFamily="34" charset="0"/>
              </a:rPr>
              <a:t>Puis sur propriété</a:t>
            </a:r>
          </a:p>
          <a:p>
            <a:pPr rtl="0">
              <a:buFont typeface="Wingdings" pitchFamily="2" charset="2"/>
              <a:buChar char="v"/>
            </a:pPr>
            <a:endParaRPr lang="fr-FR" sz="2000" b="1">
              <a:latin typeface="Calibri" pitchFamily="34" charset="0"/>
              <a:cs typeface="Arial" pitchFamily="34" charset="0"/>
            </a:endParaRPr>
          </a:p>
        </p:txBody>
      </p:sp>
      <p:sp>
        <p:nvSpPr>
          <p:cNvPr id="110600" name="Oval 8"/>
          <p:cNvSpPr>
            <a:spLocks noChangeArrowheads="1"/>
          </p:cNvSpPr>
          <p:nvPr/>
        </p:nvSpPr>
        <p:spPr bwMode="auto">
          <a:xfrm>
            <a:off x="6659564" y="4076700"/>
            <a:ext cx="1728787" cy="431800"/>
          </a:xfrm>
          <a:prstGeom prst="ellipse">
            <a:avLst/>
          </a:prstGeom>
          <a:noFill/>
          <a:ln w="38100">
            <a:solidFill>
              <a:srgbClr val="FF0000"/>
            </a:solidFill>
            <a:round/>
            <a:headEnd/>
            <a:tailEnd/>
          </a:ln>
        </p:spPr>
        <p:txBody>
          <a:bodyPr wrap="none" anchor="ctr"/>
          <a:lstStyle/>
          <a:p>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heckerboard(across)">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checkerboard(across)">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checkerboard(across)">
                                      <p:cBhvr>
                                        <p:cTn id="17" dur="5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10600"/>
                                        </p:tgtEl>
                                        <p:attrNameLst>
                                          <p:attrName>style.visibility</p:attrName>
                                        </p:attrNameLst>
                                      </p:cBhvr>
                                      <p:to>
                                        <p:strVal val="visible"/>
                                      </p:to>
                                    </p:set>
                                    <p:animEffect transition="in" filter="box(in)">
                                      <p:cBhvr>
                                        <p:cTn id="22" dur="2000"/>
                                        <p:tgtEl>
                                          <p:spTgt spid="1106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600"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p:cNvPicPr>
            <a:picLocks noChangeAspect="1" noChangeArrowheads="1"/>
          </p:cNvPicPr>
          <p:nvPr/>
        </p:nvPicPr>
        <p:blipFill>
          <a:blip r:embed="rId2" cstate="print"/>
          <a:srcRect/>
          <a:stretch>
            <a:fillRect/>
          </a:stretch>
        </p:blipFill>
        <p:spPr bwMode="auto">
          <a:xfrm>
            <a:off x="4033840" y="1328739"/>
            <a:ext cx="4859337" cy="5484812"/>
          </a:xfrm>
          <a:prstGeom prst="rect">
            <a:avLst/>
          </a:prstGeom>
          <a:noFill/>
          <a:ln w="9525">
            <a:noFill/>
            <a:miter lim="800000"/>
            <a:headEnd/>
            <a:tailEnd/>
          </a:ln>
        </p:spPr>
      </p:pic>
      <p:sp>
        <p:nvSpPr>
          <p:cNvPr id="56323" name="Text Box 5"/>
          <p:cNvSpPr txBox="1">
            <a:spLocks noChangeArrowheads="1"/>
          </p:cNvSpPr>
          <p:nvPr/>
        </p:nvSpPr>
        <p:spPr bwMode="auto">
          <a:xfrm>
            <a:off x="395288" y="765176"/>
            <a:ext cx="8137525" cy="523220"/>
          </a:xfrm>
          <a:prstGeom prst="rect">
            <a:avLst/>
          </a:prstGeom>
          <a:noFill/>
          <a:ln w="9525">
            <a:noFill/>
            <a:miter lim="800000"/>
            <a:headEnd/>
            <a:tailEnd/>
          </a:ln>
        </p:spPr>
        <p:txBody>
          <a:bodyPr>
            <a:spAutoFit/>
          </a:bodyPr>
          <a:lstStyle/>
          <a:p>
            <a:pPr rtl="0">
              <a:spcBef>
                <a:spcPct val="50000"/>
              </a:spcBef>
            </a:pPr>
            <a:r>
              <a:rPr lang="fr-FR" sz="2800" b="1" u="sng">
                <a:solidFill>
                  <a:srgbClr val="000099"/>
                </a:solidFill>
              </a:rPr>
              <a:t>III- Mise en œuvre d’un réseau informatique</a:t>
            </a:r>
          </a:p>
        </p:txBody>
      </p:sp>
      <p:sp>
        <p:nvSpPr>
          <p:cNvPr id="5" name="ZoneTexte 4"/>
          <p:cNvSpPr txBox="1">
            <a:spLocks noChangeArrowheads="1"/>
          </p:cNvSpPr>
          <p:nvPr/>
        </p:nvSpPr>
        <p:spPr bwMode="auto">
          <a:xfrm>
            <a:off x="214314" y="1571626"/>
            <a:ext cx="3781425" cy="2308324"/>
          </a:xfrm>
          <a:prstGeom prst="rect">
            <a:avLst/>
          </a:prstGeom>
          <a:noFill/>
          <a:ln w="9525">
            <a:noFill/>
            <a:miter lim="800000"/>
            <a:headEnd/>
            <a:tailEnd/>
          </a:ln>
        </p:spPr>
        <p:txBody>
          <a:bodyPr>
            <a:spAutoFit/>
          </a:bodyPr>
          <a:lstStyle/>
          <a:p>
            <a:pPr rtl="0">
              <a:buFont typeface="Wingdings" pitchFamily="2" charset="2"/>
              <a:buChar char="§"/>
            </a:pPr>
            <a:r>
              <a:rPr lang="fr-FR" b="1" i="1">
                <a:latin typeface="Arial Rounded MT Bold" pitchFamily="34" charset="0"/>
                <a:cs typeface="Arial" pitchFamily="34" charset="0"/>
              </a:rPr>
              <a:t> cocher utiliser l’adresse IP suivante</a:t>
            </a:r>
          </a:p>
          <a:p>
            <a:pPr rtl="0">
              <a:buFont typeface="Wingdings" pitchFamily="2" charset="2"/>
              <a:buChar char="§"/>
            </a:pPr>
            <a:endParaRPr lang="fr-FR" b="1" i="1">
              <a:latin typeface="Arial Rounded MT Bold" pitchFamily="34" charset="0"/>
              <a:cs typeface="Arial" pitchFamily="34" charset="0"/>
            </a:endParaRPr>
          </a:p>
          <a:p>
            <a:pPr rtl="0">
              <a:buFont typeface="Wingdings" pitchFamily="2" charset="2"/>
              <a:buChar char="§"/>
            </a:pPr>
            <a:r>
              <a:rPr lang="fr-FR" b="1" i="1">
                <a:latin typeface="Arial Rounded MT Bold" pitchFamily="34" charset="0"/>
                <a:cs typeface="Arial" pitchFamily="34" charset="0"/>
              </a:rPr>
              <a:t> puis on donne les adresses IP à condition qu’ils soient dans la </a:t>
            </a:r>
          </a:p>
          <a:p>
            <a:pPr rtl="0">
              <a:buFont typeface="Wingdings" pitchFamily="2" charset="2"/>
              <a:buNone/>
            </a:pPr>
            <a:r>
              <a:rPr lang="fr-FR" b="1" i="1">
                <a:latin typeface="Arial Rounded MT Bold" pitchFamily="34" charset="0"/>
                <a:cs typeface="Arial" pitchFamily="34" charset="0"/>
              </a:rPr>
              <a:t>même classe</a:t>
            </a:r>
          </a:p>
          <a:p>
            <a:pPr rtl="0">
              <a:buFont typeface="Wingdings" pitchFamily="2" charset="2"/>
              <a:buNone/>
            </a:pPr>
            <a:endParaRPr lang="fr-FR" b="1" i="1">
              <a:latin typeface="Arial Rounded MT Bold" pitchFamily="34" charset="0"/>
              <a:cs typeface="Arial" pitchFamily="34" charset="0"/>
            </a:endParaRPr>
          </a:p>
          <a:p>
            <a:pPr rtl="0">
              <a:buFont typeface="Wingdings" pitchFamily="2" charset="2"/>
              <a:buChar char="§"/>
            </a:pPr>
            <a:r>
              <a:rPr lang="fr-FR" b="1" i="1">
                <a:latin typeface="Arial Rounded MT Bold" pitchFamily="34" charset="0"/>
                <a:cs typeface="Arial" pitchFamily="34" charset="0"/>
              </a:rPr>
              <a:t> on valide par OK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heckerboard(across)">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checkerboard(across)">
                                      <p:cBhvr>
                                        <p:cTn id="12" dur="500"/>
                                        <p:tgtEl>
                                          <p:spTgt spid="5">
                                            <p:txEl>
                                              <p:pRg st="2" end="2"/>
                                            </p:txEl>
                                          </p:spTgt>
                                        </p:tgtEl>
                                      </p:cBhvr>
                                    </p:animEffect>
                                  </p:childTnLst>
                                </p:cTn>
                              </p:par>
                              <p:par>
                                <p:cTn id="13" presetID="5" presetClass="entr" presetSubtype="10" fill="hold"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animEffect transition="in" filter="checkerboard(across)">
                                      <p:cBhvr>
                                        <p:cTn id="15" dur="500"/>
                                        <p:tgtEl>
                                          <p:spTgt spid="5">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nodeType="clickEffect">
                                  <p:stCondLst>
                                    <p:cond delay="0"/>
                                  </p:stCondLst>
                                  <p:childTnLst>
                                    <p:set>
                                      <p:cBhvr>
                                        <p:cTn id="19" dur="1" fill="hold">
                                          <p:stCondLst>
                                            <p:cond delay="0"/>
                                          </p:stCondLst>
                                        </p:cTn>
                                        <p:tgtEl>
                                          <p:spTgt spid="5">
                                            <p:txEl>
                                              <p:pRg st="5" end="5"/>
                                            </p:txEl>
                                          </p:spTgt>
                                        </p:tgtEl>
                                        <p:attrNameLst>
                                          <p:attrName>style.visibility</p:attrName>
                                        </p:attrNameLst>
                                      </p:cBhvr>
                                      <p:to>
                                        <p:strVal val="visible"/>
                                      </p:to>
                                    </p:set>
                                    <p:animEffect transition="in" filter="checkerboard(across)">
                                      <p:cBhvr>
                                        <p:cTn id="20"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p:cNvPicPr>
            <a:picLocks noChangeAspect="1" noChangeArrowheads="1"/>
          </p:cNvPicPr>
          <p:nvPr/>
        </p:nvPicPr>
        <p:blipFill>
          <a:blip r:embed="rId2" cstate="print"/>
          <a:srcRect/>
          <a:stretch>
            <a:fillRect/>
          </a:stretch>
        </p:blipFill>
        <p:spPr bwMode="auto">
          <a:xfrm>
            <a:off x="4714875" y="1125539"/>
            <a:ext cx="4224339" cy="5670550"/>
          </a:xfrm>
          <a:prstGeom prst="rect">
            <a:avLst/>
          </a:prstGeom>
          <a:noFill/>
          <a:ln w="9525">
            <a:noFill/>
            <a:miter lim="800000"/>
            <a:headEnd/>
            <a:tailEnd/>
          </a:ln>
        </p:spPr>
      </p:pic>
      <p:sp>
        <p:nvSpPr>
          <p:cNvPr id="57347" name="Text Box 5"/>
          <p:cNvSpPr txBox="1">
            <a:spLocks noChangeArrowheads="1"/>
          </p:cNvSpPr>
          <p:nvPr/>
        </p:nvSpPr>
        <p:spPr bwMode="auto">
          <a:xfrm>
            <a:off x="395288" y="620714"/>
            <a:ext cx="8137525" cy="523220"/>
          </a:xfrm>
          <a:prstGeom prst="rect">
            <a:avLst/>
          </a:prstGeom>
          <a:noFill/>
          <a:ln w="9525">
            <a:noFill/>
            <a:miter lim="800000"/>
            <a:headEnd/>
            <a:tailEnd/>
          </a:ln>
        </p:spPr>
        <p:txBody>
          <a:bodyPr>
            <a:spAutoFit/>
          </a:bodyPr>
          <a:lstStyle/>
          <a:p>
            <a:pPr rtl="0">
              <a:spcBef>
                <a:spcPct val="50000"/>
              </a:spcBef>
            </a:pPr>
            <a:r>
              <a:rPr lang="fr-FR" sz="2800" b="1" u="sng">
                <a:solidFill>
                  <a:srgbClr val="000099"/>
                </a:solidFill>
              </a:rPr>
              <a:t>III- Mise en œuvre d’un réseau informatique</a:t>
            </a:r>
          </a:p>
        </p:txBody>
      </p:sp>
      <p:sp>
        <p:nvSpPr>
          <p:cNvPr id="9" name="ZoneTexte 8"/>
          <p:cNvSpPr txBox="1">
            <a:spLocks noChangeArrowheads="1"/>
          </p:cNvSpPr>
          <p:nvPr/>
        </p:nvSpPr>
        <p:spPr bwMode="auto">
          <a:xfrm>
            <a:off x="142876" y="1196975"/>
            <a:ext cx="4429125" cy="5324535"/>
          </a:xfrm>
          <a:prstGeom prst="rect">
            <a:avLst/>
          </a:prstGeom>
          <a:noFill/>
          <a:ln w="9525">
            <a:noFill/>
            <a:miter lim="800000"/>
            <a:headEnd/>
            <a:tailEnd/>
          </a:ln>
        </p:spPr>
        <p:txBody>
          <a:bodyPr>
            <a:spAutoFit/>
          </a:bodyPr>
          <a:lstStyle/>
          <a:p>
            <a:pPr rtl="0">
              <a:buFont typeface="Wingdings" pitchFamily="2" charset="2"/>
              <a:buChar char="§"/>
            </a:pPr>
            <a:r>
              <a:rPr lang="fr-FR" sz="2000" b="1" i="1">
                <a:latin typeface="Arial Rounded MT Bold" pitchFamily="34" charset="0"/>
                <a:cs typeface="Arial" pitchFamily="34" charset="0"/>
              </a:rPr>
              <a:t>Sélectionner le dossier que vous voulez partager</a:t>
            </a:r>
          </a:p>
          <a:p>
            <a:pPr rtl="0">
              <a:buFont typeface="Wingdings" pitchFamily="2" charset="2"/>
              <a:buChar char="§"/>
            </a:pPr>
            <a:endParaRPr lang="fr-FR" sz="2000" b="1" i="1">
              <a:latin typeface="Arial Rounded MT Bold" pitchFamily="34" charset="0"/>
              <a:cs typeface="Arial" pitchFamily="34" charset="0"/>
            </a:endParaRPr>
          </a:p>
          <a:p>
            <a:pPr rtl="0">
              <a:buFont typeface="Wingdings" pitchFamily="2" charset="2"/>
              <a:buChar char="§"/>
            </a:pPr>
            <a:r>
              <a:rPr lang="fr-FR" sz="2000" b="1" i="1">
                <a:latin typeface="Arial Rounded MT Bold" pitchFamily="34" charset="0"/>
                <a:cs typeface="Arial" pitchFamily="34" charset="0"/>
              </a:rPr>
              <a:t>Cliquer avec bouton droit sur le dossier et choisis partage et sécurité</a:t>
            </a:r>
          </a:p>
          <a:p>
            <a:pPr rtl="0">
              <a:buFont typeface="Wingdings" pitchFamily="2" charset="2"/>
              <a:buChar char="§"/>
            </a:pPr>
            <a:endParaRPr lang="fr-FR" sz="2000" b="1" i="1">
              <a:latin typeface="Arial Rounded MT Bold" pitchFamily="34" charset="0"/>
              <a:cs typeface="Arial" pitchFamily="34" charset="0"/>
            </a:endParaRPr>
          </a:p>
          <a:p>
            <a:pPr rtl="0">
              <a:buFont typeface="Wingdings" pitchFamily="2" charset="2"/>
              <a:buChar char="§"/>
            </a:pPr>
            <a:r>
              <a:rPr lang="fr-FR" sz="2000" b="1" i="1">
                <a:latin typeface="Arial Rounded MT Bold" pitchFamily="34" charset="0"/>
                <a:cs typeface="Arial" pitchFamily="34" charset="0"/>
              </a:rPr>
              <a:t>La boite suivante s’affiche, sous l’onglet partage, cocher la case partager ce dossier sur le réseau</a:t>
            </a:r>
          </a:p>
          <a:p>
            <a:pPr rtl="0">
              <a:buFont typeface="Wingdings" pitchFamily="2" charset="2"/>
              <a:buChar char="§"/>
            </a:pPr>
            <a:endParaRPr lang="fr-FR" sz="2000" b="1" i="1">
              <a:latin typeface="Arial Rounded MT Bold" pitchFamily="34" charset="0"/>
              <a:cs typeface="Arial" pitchFamily="34" charset="0"/>
            </a:endParaRPr>
          </a:p>
          <a:p>
            <a:pPr rtl="0">
              <a:buFont typeface="Wingdings" pitchFamily="2" charset="2"/>
              <a:buChar char="§"/>
            </a:pPr>
            <a:r>
              <a:rPr lang="fr-FR" sz="2000" b="1" i="1">
                <a:latin typeface="Arial Rounded MT Bold" pitchFamily="34" charset="0"/>
                <a:cs typeface="Arial" pitchFamily="34" charset="0"/>
              </a:rPr>
              <a:t>Cocher la case autoriser les utilisateurs réseau  à modifier mes fichiers</a:t>
            </a:r>
          </a:p>
          <a:p>
            <a:pPr rtl="0">
              <a:buFont typeface="Wingdings" pitchFamily="2" charset="2"/>
              <a:buChar char="§"/>
            </a:pPr>
            <a:endParaRPr lang="fr-FR" sz="2000" b="1" i="1">
              <a:latin typeface="Arial Rounded MT Bold" pitchFamily="34" charset="0"/>
              <a:cs typeface="Arial" pitchFamily="34" charset="0"/>
            </a:endParaRPr>
          </a:p>
          <a:p>
            <a:pPr rtl="0">
              <a:buFont typeface="Wingdings" pitchFamily="2" charset="2"/>
              <a:buChar char="§"/>
            </a:pPr>
            <a:r>
              <a:rPr lang="fr-FR" sz="2000" b="1" i="1">
                <a:latin typeface="Arial Rounded MT Bold" pitchFamily="34" charset="0"/>
                <a:cs typeface="Arial" pitchFamily="34" charset="0"/>
              </a:rPr>
              <a:t>Valider par ok</a:t>
            </a:r>
          </a:p>
          <a:p>
            <a:pPr rtl="0"/>
            <a:endParaRPr lang="fr-FR" sz="2000" b="1" i="1">
              <a:latin typeface="Arial Rounded MT Bold"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checkerboard(across)">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checkerboard(across)">
                                      <p:cBhvr>
                                        <p:cTn id="12" dur="500"/>
                                        <p:tgtEl>
                                          <p:spTgt spid="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9">
                                            <p:txEl>
                                              <p:pRg st="4" end="4"/>
                                            </p:txEl>
                                          </p:spTgt>
                                        </p:tgtEl>
                                        <p:attrNameLst>
                                          <p:attrName>style.visibility</p:attrName>
                                        </p:attrNameLst>
                                      </p:cBhvr>
                                      <p:to>
                                        <p:strVal val="visible"/>
                                      </p:to>
                                    </p:set>
                                    <p:animEffect transition="in" filter="checkerboard(across)">
                                      <p:cBhvr>
                                        <p:cTn id="17" dur="500"/>
                                        <p:tgtEl>
                                          <p:spTgt spid="9">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9">
                                            <p:txEl>
                                              <p:pRg st="6" end="6"/>
                                            </p:txEl>
                                          </p:spTgt>
                                        </p:tgtEl>
                                        <p:attrNameLst>
                                          <p:attrName>style.visibility</p:attrName>
                                        </p:attrNameLst>
                                      </p:cBhvr>
                                      <p:to>
                                        <p:strVal val="visible"/>
                                      </p:to>
                                    </p:set>
                                    <p:animEffect transition="in" filter="checkerboard(across)">
                                      <p:cBhvr>
                                        <p:cTn id="22" dur="500"/>
                                        <p:tgtEl>
                                          <p:spTgt spid="9">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9">
                                            <p:txEl>
                                              <p:pRg st="8" end="8"/>
                                            </p:txEl>
                                          </p:spTgt>
                                        </p:tgtEl>
                                        <p:attrNameLst>
                                          <p:attrName>style.visibility</p:attrName>
                                        </p:attrNameLst>
                                      </p:cBhvr>
                                      <p:to>
                                        <p:strVal val="visible"/>
                                      </p:to>
                                    </p:set>
                                    <p:animEffect transition="in" filter="checkerboard(across)">
                                      <p:cBhvr>
                                        <p:cTn id="27" dur="500"/>
                                        <p:tgtEl>
                                          <p:spTgt spid="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Tableau 25"/>
          <p:cNvGraphicFramePr>
            <a:graphicFrameLocks noGrp="1"/>
          </p:cNvGraphicFramePr>
          <p:nvPr/>
        </p:nvGraphicFramePr>
        <p:xfrm>
          <a:off x="857224" y="1000108"/>
          <a:ext cx="7572428" cy="3286148"/>
        </p:xfrm>
        <a:graphic>
          <a:graphicData uri="http://schemas.openxmlformats.org/drawingml/2006/table">
            <a:tbl>
              <a:tblPr firstRow="1" bandRow="1">
                <a:tableStyleId>{5C22544A-7EE6-4342-B048-85BDC9FD1C3A}</a:tableStyleId>
              </a:tblPr>
              <a:tblGrid>
                <a:gridCol w="7572428"/>
              </a:tblGrid>
              <a:tr h="652083">
                <a:tc>
                  <a:txBody>
                    <a:bodyPr/>
                    <a:lstStyle/>
                    <a:p>
                      <a:pPr algn="ctr"/>
                      <a:r>
                        <a:rPr lang="fr-FR" sz="2800" dirty="0" smtClean="0">
                          <a:solidFill>
                            <a:schemeClr val="tx1"/>
                          </a:solidFill>
                        </a:rPr>
                        <a:t>Schéma</a:t>
                      </a:r>
                      <a:r>
                        <a:rPr lang="fr-FR" sz="2800" baseline="0" dirty="0" smtClean="0">
                          <a:solidFill>
                            <a:schemeClr val="tx1"/>
                          </a:solidFill>
                        </a:rPr>
                        <a:t> d’un </a:t>
                      </a:r>
                      <a:r>
                        <a:rPr lang="fr-FR" sz="2800" baseline="0" dirty="0" smtClean="0">
                          <a:solidFill>
                            <a:schemeClr val="tx1"/>
                          </a:solidFill>
                        </a:rPr>
                        <a:t>Réseau</a:t>
                      </a:r>
                      <a:endParaRPr lang="fr-FR" sz="2800" dirty="0">
                        <a:solidFill>
                          <a:schemeClr val="tx1"/>
                        </a:solidFill>
                      </a:endParaRPr>
                    </a:p>
                  </a:txBody>
                  <a:tcPr>
                    <a:solidFill>
                      <a:srgbClr val="0070C0"/>
                    </a:solidFill>
                  </a:tcPr>
                </a:tc>
              </a:tr>
              <a:tr h="2634065">
                <a:tc>
                  <a:txBody>
                    <a:bodyPr/>
                    <a:lstStyle/>
                    <a:p>
                      <a:endParaRPr lang="fr-FR" dirty="0"/>
                    </a:p>
                  </a:txBody>
                  <a:tcPr>
                    <a:solidFill>
                      <a:schemeClr val="tx2">
                        <a:lumMod val="40000"/>
                        <a:lumOff val="60000"/>
                      </a:schemeClr>
                    </a:solidFill>
                  </a:tcPr>
                </a:tc>
              </a:tr>
            </a:tbl>
          </a:graphicData>
        </a:graphic>
      </p:graphicFrame>
      <p:sp>
        <p:nvSpPr>
          <p:cNvPr id="27" name="Organigramme : Connecteur 26"/>
          <p:cNvSpPr/>
          <p:nvPr/>
        </p:nvSpPr>
        <p:spPr>
          <a:xfrm>
            <a:off x="3714744" y="2000240"/>
            <a:ext cx="1643074" cy="544147"/>
          </a:xfrm>
          <a:prstGeom prst="flowChartConnector">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Organigramme : Connecteur 27"/>
          <p:cNvSpPr/>
          <p:nvPr/>
        </p:nvSpPr>
        <p:spPr>
          <a:xfrm>
            <a:off x="6286512" y="3286124"/>
            <a:ext cx="1571636" cy="642942"/>
          </a:xfrm>
          <a:prstGeom prst="flowChartConnector">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Organigramme : Connecteur 28"/>
          <p:cNvSpPr/>
          <p:nvPr/>
        </p:nvSpPr>
        <p:spPr>
          <a:xfrm>
            <a:off x="1142976" y="3286124"/>
            <a:ext cx="1445680" cy="642942"/>
          </a:xfrm>
          <a:prstGeom prst="flowChartConnector">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Cube 29"/>
          <p:cNvSpPr/>
          <p:nvPr/>
        </p:nvSpPr>
        <p:spPr>
          <a:xfrm>
            <a:off x="4929190" y="2643182"/>
            <a:ext cx="642942" cy="428627"/>
          </a:xfrm>
          <a:prstGeom prst="cube">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32" name="Connecteur droit avec flèche 31"/>
          <p:cNvCxnSpPr>
            <a:endCxn id="28" idx="1"/>
          </p:cNvCxnSpPr>
          <p:nvPr/>
        </p:nvCxnSpPr>
        <p:spPr>
          <a:xfrm>
            <a:off x="5000628" y="2500306"/>
            <a:ext cx="1516045" cy="879975"/>
          </a:xfrm>
          <a:prstGeom prst="straightConnector1">
            <a:avLst/>
          </a:prstGeom>
          <a:ln w="381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3" name="Connecteur droit avec flèche 32"/>
          <p:cNvCxnSpPr/>
          <p:nvPr/>
        </p:nvCxnSpPr>
        <p:spPr>
          <a:xfrm rot="10800000" flipV="1">
            <a:off x="2428860" y="2508972"/>
            <a:ext cx="1806485" cy="920028"/>
          </a:xfrm>
          <a:prstGeom prst="straightConnector1">
            <a:avLst/>
          </a:prstGeom>
          <a:ln w="381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4" name="Connecteur droit avec flèche 33"/>
          <p:cNvCxnSpPr>
            <a:stCxn id="29" idx="5"/>
            <a:endCxn id="28" idx="3"/>
          </p:cNvCxnSpPr>
          <p:nvPr/>
        </p:nvCxnSpPr>
        <p:spPr>
          <a:xfrm rot="16200000" flipH="1">
            <a:off x="4446807" y="1765043"/>
            <a:ext cx="1588" cy="4139732"/>
          </a:xfrm>
          <a:prstGeom prst="straightConnector1">
            <a:avLst/>
          </a:prstGeom>
          <a:ln w="381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96" name="Organigramme : Connecteur 95"/>
          <p:cNvSpPr/>
          <p:nvPr/>
        </p:nvSpPr>
        <p:spPr>
          <a:xfrm>
            <a:off x="4143372" y="4357694"/>
            <a:ext cx="742579" cy="357191"/>
          </a:xfrm>
          <a:prstGeom prst="flowChartConnector">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97" name="Connecteur droit avec flèche 96"/>
          <p:cNvCxnSpPr/>
          <p:nvPr/>
        </p:nvCxnSpPr>
        <p:spPr>
          <a:xfrm rot="10800000" flipV="1">
            <a:off x="5214943" y="5143510"/>
            <a:ext cx="1171209" cy="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98" name="ZoneTexte 97"/>
          <p:cNvSpPr txBox="1"/>
          <p:nvPr/>
        </p:nvSpPr>
        <p:spPr>
          <a:xfrm>
            <a:off x="6600463" y="4286256"/>
            <a:ext cx="1000132" cy="338554"/>
          </a:xfrm>
          <a:prstGeom prst="rect">
            <a:avLst/>
          </a:prstGeom>
          <a:noFill/>
        </p:spPr>
        <p:txBody>
          <a:bodyPr wrap="square" rtlCol="0">
            <a:spAutoFit/>
          </a:bodyPr>
          <a:lstStyle/>
          <a:p>
            <a:r>
              <a:rPr lang="fr-FR" sz="1600" b="1" dirty="0" smtClean="0"/>
              <a:t>Nœud</a:t>
            </a:r>
            <a:endParaRPr lang="fr-FR" sz="1400" b="1" dirty="0"/>
          </a:p>
        </p:txBody>
      </p:sp>
      <p:sp>
        <p:nvSpPr>
          <p:cNvPr id="100" name="Cube 99"/>
          <p:cNvSpPr/>
          <p:nvPr/>
        </p:nvSpPr>
        <p:spPr>
          <a:xfrm>
            <a:off x="4000497" y="5000636"/>
            <a:ext cx="642942" cy="428628"/>
          </a:xfrm>
          <a:prstGeom prst="cube">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01" name="Connecteur droit avec flèche 100"/>
          <p:cNvCxnSpPr/>
          <p:nvPr/>
        </p:nvCxnSpPr>
        <p:spPr>
          <a:xfrm rot="10800000">
            <a:off x="5214943" y="4500570"/>
            <a:ext cx="1171207"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02" name="ZoneTexte 101"/>
          <p:cNvSpPr txBox="1"/>
          <p:nvPr/>
        </p:nvSpPr>
        <p:spPr>
          <a:xfrm>
            <a:off x="6600463" y="4917056"/>
            <a:ext cx="1543437" cy="523220"/>
          </a:xfrm>
          <a:prstGeom prst="rect">
            <a:avLst/>
          </a:prstGeom>
          <a:noFill/>
        </p:spPr>
        <p:txBody>
          <a:bodyPr wrap="square" rtlCol="0">
            <a:spAutoFit/>
          </a:bodyPr>
          <a:lstStyle/>
          <a:p>
            <a:r>
              <a:rPr lang="fr-FR" sz="1400" b="1" dirty="0" smtClean="0"/>
              <a:t>Objets transportés</a:t>
            </a:r>
            <a:endParaRPr lang="fr-FR" sz="1400" b="1" dirty="0"/>
          </a:p>
        </p:txBody>
      </p:sp>
      <p:cxnSp>
        <p:nvCxnSpPr>
          <p:cNvPr id="103" name="Connecteur droit avec flèche 102"/>
          <p:cNvCxnSpPr/>
          <p:nvPr/>
        </p:nvCxnSpPr>
        <p:spPr>
          <a:xfrm>
            <a:off x="3571868" y="5786454"/>
            <a:ext cx="1071570" cy="1588"/>
          </a:xfrm>
          <a:prstGeom prst="straightConnector1">
            <a:avLst/>
          </a:prstGeom>
          <a:ln w="381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04" name="ZoneTexte 103"/>
          <p:cNvSpPr txBox="1"/>
          <p:nvPr/>
        </p:nvSpPr>
        <p:spPr>
          <a:xfrm>
            <a:off x="6643702" y="5550115"/>
            <a:ext cx="1143008" cy="307777"/>
          </a:xfrm>
          <a:prstGeom prst="rect">
            <a:avLst/>
          </a:prstGeom>
          <a:noFill/>
        </p:spPr>
        <p:txBody>
          <a:bodyPr wrap="square" rtlCol="0">
            <a:spAutoFit/>
          </a:bodyPr>
          <a:lstStyle/>
          <a:p>
            <a:r>
              <a:rPr lang="fr-FR" sz="1400" b="1" dirty="0" smtClean="0"/>
              <a:t>Ligne/lien</a:t>
            </a:r>
            <a:endParaRPr lang="fr-FR" sz="1400" b="1" dirty="0"/>
          </a:p>
        </p:txBody>
      </p:sp>
      <p:cxnSp>
        <p:nvCxnSpPr>
          <p:cNvPr id="105" name="Connecteur droit avec flèche 104"/>
          <p:cNvCxnSpPr/>
          <p:nvPr/>
        </p:nvCxnSpPr>
        <p:spPr>
          <a:xfrm rot="10800000">
            <a:off x="5214943" y="5715016"/>
            <a:ext cx="1171213"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path" presetSubtype="0" accel="50000" decel="50000" fill="hold" grpId="0" nodeType="clickEffect">
                                  <p:stCondLst>
                                    <p:cond delay="0"/>
                                  </p:stCondLst>
                                  <p:childTnLst>
                                    <p:animMotion origin="layout" path="M -0.07639 -0.07408 L 0.20174 0.14629 L -0.35174 0.14629 L -0.07639 -0.07408 Z " pathEditMode="relative" rAng="0" ptsTypes="FFFF">
                                      <p:cBhvr>
                                        <p:cTn id="6" dur="5000" fill="hold"/>
                                        <p:tgtEl>
                                          <p:spTgt spid="30"/>
                                        </p:tgtEl>
                                        <p:attrNameLst>
                                          <p:attrName>ppt_x</p:attrName>
                                          <p:attrName>ppt_y</p:attrName>
                                        </p:attrNameLst>
                                      </p:cBhvr>
                                      <p:rCtr x="1" y="110"/>
                                    </p:animMotion>
                                  </p:childTnLst>
                                </p:cTn>
                              </p:par>
                            </p:childTnLst>
                          </p:cTn>
                        </p:par>
                        <p:par>
                          <p:cTn id="7" fill="hold">
                            <p:stCondLst>
                              <p:cond delay="5000"/>
                            </p:stCondLst>
                            <p:childTnLst>
                              <p:par>
                                <p:cTn id="8" presetID="13" presetClass="path" presetSubtype="0" accel="50000" decel="50000" fill="hold" grpId="1" nodeType="afterEffect">
                                  <p:stCondLst>
                                    <p:cond delay="0"/>
                                  </p:stCondLst>
                                  <p:childTnLst>
                                    <p:animMotion origin="layout" path="M -0.07639 -0.07408 L 0.17986 0.15092 L -0.33212 0.15092 L -0.07639 -0.07408 Z " pathEditMode="relative" rAng="0" ptsTypes="FFFF">
                                      <p:cBhvr>
                                        <p:cTn id="9" dur="5000" fill="hold"/>
                                        <p:tgtEl>
                                          <p:spTgt spid="30"/>
                                        </p:tgtEl>
                                        <p:attrNameLst>
                                          <p:attrName>ppt_x</p:attrName>
                                          <p:attrName>ppt_y</p:attrName>
                                        </p:attrNameLst>
                                      </p:cBhvr>
                                      <p:rCtr x="0" y="112"/>
                                    </p:animMotion>
                                  </p:childTnLst>
                                </p:cTn>
                              </p:par>
                            </p:childTnLst>
                          </p:cTn>
                        </p:par>
                        <p:par>
                          <p:cTn id="10" fill="hold">
                            <p:stCondLst>
                              <p:cond delay="10000"/>
                            </p:stCondLst>
                            <p:childTnLst>
                              <p:par>
                                <p:cTn id="11" presetID="13" presetClass="path" presetSubtype="0" accel="50000" decel="50000" fill="hold" grpId="2" nodeType="afterEffect">
                                  <p:stCondLst>
                                    <p:cond delay="0"/>
                                  </p:stCondLst>
                                  <p:childTnLst>
                                    <p:animMotion origin="layout" path="M -0.07639 -0.07408 L 0.20851 0.13588 L -0.36042 0.13588 L -0.07639 -0.07408 Z " pathEditMode="relative" rAng="0" ptsTypes="FFFF">
                                      <p:cBhvr>
                                        <p:cTn id="12" dur="5000" fill="hold"/>
                                        <p:tgtEl>
                                          <p:spTgt spid="30"/>
                                        </p:tgtEl>
                                        <p:attrNameLst>
                                          <p:attrName>ppt_x</p:attrName>
                                          <p:attrName>ppt_y</p:attrName>
                                        </p:attrNameLst>
                                      </p:cBhvr>
                                      <p:rCtr x="0" y="105"/>
                                    </p:animMotion>
                                  </p:childTnLst>
                                </p:cTn>
                              </p:par>
                            </p:childTnLst>
                          </p:cTn>
                        </p:par>
                        <p:par>
                          <p:cTn id="13" fill="hold">
                            <p:stCondLst>
                              <p:cond delay="15000"/>
                            </p:stCondLst>
                            <p:childTnLst>
                              <p:par>
                                <p:cTn id="14" presetID="0" presetClass="path" presetSubtype="0" accel="50000" decel="50000" fill="hold" grpId="3" nodeType="afterEffect">
                                  <p:stCondLst>
                                    <p:cond delay="0"/>
                                  </p:stCondLst>
                                  <p:childTnLst>
                                    <p:animMotion origin="layout" path="M -0.01892 -0.0426 C -0.0158 -0.0419 -0.0125 -0.04121 -0.0092 -0.04005 C -0.0059 -0.03866 0.0007 -0.03473 0.0007 -0.03449 C 0.0066 -0.025 0.01094 -0.02153 0.01893 -0.01829 C 0.02136 -0.01667 0.02379 -0.01551 0.0257 -0.01273 C 0.03021 -0.00672 0.02813 -0.0007 0.03229 0.00625 C 0.03993 0.01898 0.04254 0.01713 0.05209 0.0199 C 0.054 0.0287 0.05452 0.03078 0.06059 0.03078 " pathEditMode="relative" rAng="0" ptsTypes="fffffffA">
                                      <p:cBhvr>
                                        <p:cTn id="15" dur="2000" fill="hold"/>
                                        <p:tgtEl>
                                          <p:spTgt spid="30"/>
                                        </p:tgtEl>
                                        <p:attrNameLst>
                                          <p:attrName>ppt_x</p:attrName>
                                          <p:attrName>ppt_y</p:attrName>
                                        </p:attrNameLst>
                                      </p:cBhvr>
                                      <p:rCtr x="40" y="3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0" grpId="1" animBg="1"/>
      <p:bldP spid="30" grpId="2" animBg="1"/>
      <p:bldP spid="30" grpId="3"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642910" y="1571612"/>
            <a:ext cx="6000792" cy="523220"/>
          </a:xfrm>
          <a:prstGeom prst="rect">
            <a:avLst/>
          </a:prstGeom>
          <a:noFill/>
        </p:spPr>
        <p:txBody>
          <a:bodyPr wrap="square" rtlCol="0">
            <a:spAutoFit/>
          </a:bodyPr>
          <a:lstStyle/>
          <a:p>
            <a:r>
              <a:rPr lang="fr-FR" sz="2800" u="sng" dirty="0" smtClean="0">
                <a:latin typeface="Times New Roman" pitchFamily="18" charset="0"/>
                <a:cs typeface="Times New Roman" pitchFamily="18" charset="0"/>
              </a:rPr>
              <a:t>Exemples </a:t>
            </a:r>
            <a:r>
              <a:rPr lang="fr-FR" sz="2800" u="sng" smtClean="0">
                <a:latin typeface="Times New Roman" pitchFamily="18" charset="0"/>
                <a:cs typeface="Times New Roman" pitchFamily="18" charset="0"/>
              </a:rPr>
              <a:t>de Réseaux </a:t>
            </a:r>
            <a:r>
              <a:rPr lang="fr-FR" sz="2800" u="sng" dirty="0" smtClean="0">
                <a:latin typeface="Times New Roman" pitchFamily="18" charset="0"/>
                <a:cs typeface="Times New Roman" pitchFamily="18" charset="0"/>
              </a:rPr>
              <a:t>Informatiques:</a:t>
            </a:r>
          </a:p>
        </p:txBody>
      </p:sp>
      <p:sp>
        <p:nvSpPr>
          <p:cNvPr id="4" name="ZoneTexte 3"/>
          <p:cNvSpPr txBox="1"/>
          <p:nvPr/>
        </p:nvSpPr>
        <p:spPr>
          <a:xfrm>
            <a:off x="571472" y="2643182"/>
            <a:ext cx="8215370" cy="461665"/>
          </a:xfrm>
          <a:prstGeom prst="rect">
            <a:avLst/>
          </a:prstGeom>
          <a:noFill/>
        </p:spPr>
        <p:txBody>
          <a:bodyPr wrap="square" rtlCol="0">
            <a:spAutoFit/>
          </a:bodyPr>
          <a:lstStyle/>
          <a:p>
            <a:pPr>
              <a:buFont typeface="Wingdings" pitchFamily="2" charset="2"/>
              <a:buChar char="ü"/>
            </a:pPr>
            <a:r>
              <a:rPr lang="fr-FR" sz="2400" dirty="0" smtClean="0">
                <a:latin typeface="Times New Roman" pitchFamily="18" charset="0"/>
                <a:cs typeface="Times New Roman" pitchFamily="18" charset="0"/>
              </a:rPr>
              <a:t> Réseau Local </a:t>
            </a:r>
            <a:r>
              <a:rPr lang="fr-FR" sz="2400" dirty="0" smtClean="0">
                <a:latin typeface="Times New Roman" pitchFamily="18" charset="0"/>
                <a:cs typeface="Times New Roman" pitchFamily="18" charset="0"/>
              </a:rPr>
              <a:t>exemple</a:t>
            </a:r>
            <a:r>
              <a:rPr lang="fr-FR" sz="2400" dirty="0" smtClean="0">
                <a:latin typeface="Times New Roman" pitchFamily="18" charset="0"/>
                <a:cs typeface="Times New Roman" pitchFamily="18" charset="0"/>
              </a:rPr>
              <a:t>: un Réseau d’une salle </a:t>
            </a:r>
            <a:r>
              <a:rPr lang="fr-FR" sz="2400" dirty="0" smtClean="0">
                <a:latin typeface="Times New Roman" pitchFamily="18" charset="0"/>
                <a:cs typeface="Times New Roman" pitchFamily="18" charset="0"/>
              </a:rPr>
              <a:t>d’informatique</a:t>
            </a:r>
            <a:r>
              <a:rPr lang="fr-FR" sz="2400" dirty="0" smtClean="0">
                <a:latin typeface="Times New Roman" pitchFamily="18" charset="0"/>
                <a:cs typeface="Times New Roman" pitchFamily="18" charset="0"/>
              </a:rPr>
              <a:t>.</a:t>
            </a:r>
            <a:endParaRPr lang="fr-FR" sz="2400" dirty="0"/>
          </a:p>
        </p:txBody>
      </p:sp>
      <p:sp>
        <p:nvSpPr>
          <p:cNvPr id="5" name="ZoneTexte 4"/>
          <p:cNvSpPr txBox="1"/>
          <p:nvPr/>
        </p:nvSpPr>
        <p:spPr>
          <a:xfrm>
            <a:off x="571472" y="3571876"/>
            <a:ext cx="7858180" cy="461665"/>
          </a:xfrm>
          <a:prstGeom prst="rect">
            <a:avLst/>
          </a:prstGeom>
          <a:noFill/>
        </p:spPr>
        <p:txBody>
          <a:bodyPr wrap="square" rtlCol="0">
            <a:spAutoFit/>
          </a:bodyPr>
          <a:lstStyle/>
          <a:p>
            <a:pPr algn="just">
              <a:buFont typeface="Wingdings" pitchFamily="2" charset="2"/>
              <a:buChar char="ü"/>
            </a:pPr>
            <a:r>
              <a:rPr lang="fr-FR" sz="2400" dirty="0" smtClean="0">
                <a:latin typeface="Times New Roman" pitchFamily="18" charset="0"/>
                <a:cs typeface="Times New Roman" pitchFamily="18" charset="0"/>
              </a:rPr>
              <a:t> Réseau </a:t>
            </a:r>
            <a:r>
              <a:rPr lang="fr-FR" sz="2400" dirty="0" smtClean="0">
                <a:latin typeface="Times New Roman" pitchFamily="18" charset="0"/>
                <a:cs typeface="Times New Roman" pitchFamily="18" charset="0"/>
              </a:rPr>
              <a:t>Intranet  </a:t>
            </a:r>
            <a:r>
              <a:rPr lang="fr-FR" sz="2400" dirty="0" smtClean="0">
                <a:latin typeface="Times New Roman" pitchFamily="18" charset="0"/>
                <a:cs typeface="Times New Roman" pitchFamily="18" charset="0"/>
              </a:rPr>
              <a:t>exemple: un </a:t>
            </a:r>
            <a:r>
              <a:rPr lang="fr-FR" sz="2400" dirty="0" smtClean="0">
                <a:latin typeface="Times New Roman" pitchFamily="18" charset="0"/>
                <a:cs typeface="Times New Roman" pitchFamily="18" charset="0"/>
              </a:rPr>
              <a:t>Réseau </a:t>
            </a:r>
            <a:r>
              <a:rPr lang="fr-FR" sz="2400" dirty="0" smtClean="0">
                <a:latin typeface="Times New Roman" pitchFamily="18" charset="0"/>
                <a:cs typeface="Times New Roman" pitchFamily="18" charset="0"/>
              </a:rPr>
              <a:t>d’un établissement.</a:t>
            </a:r>
            <a:endParaRPr lang="fr-FR" sz="2400" dirty="0" smtClean="0">
              <a:latin typeface="Times New Roman" pitchFamily="18" charset="0"/>
              <a:cs typeface="Times New Roman" pitchFamily="18" charset="0"/>
            </a:endParaRPr>
          </a:p>
        </p:txBody>
      </p:sp>
      <p:sp>
        <p:nvSpPr>
          <p:cNvPr id="6" name="ZoneTexte 5"/>
          <p:cNvSpPr txBox="1"/>
          <p:nvPr/>
        </p:nvSpPr>
        <p:spPr>
          <a:xfrm>
            <a:off x="571472" y="4467533"/>
            <a:ext cx="7858180" cy="461665"/>
          </a:xfrm>
          <a:prstGeom prst="rect">
            <a:avLst/>
          </a:prstGeom>
          <a:noFill/>
        </p:spPr>
        <p:txBody>
          <a:bodyPr wrap="square" rtlCol="0">
            <a:spAutoFit/>
          </a:bodyPr>
          <a:lstStyle/>
          <a:p>
            <a:pPr algn="just">
              <a:buFont typeface="Wingdings" pitchFamily="2" charset="2"/>
              <a:buChar char="ü"/>
            </a:pPr>
            <a:r>
              <a:rPr lang="fr-FR" sz="2400" dirty="0" smtClean="0">
                <a:latin typeface="Times New Roman" pitchFamily="18" charset="0"/>
                <a:cs typeface="Times New Roman" pitchFamily="18" charset="0"/>
              </a:rPr>
              <a:t> Réseau </a:t>
            </a:r>
            <a:r>
              <a:rPr lang="fr-FR" sz="2400" dirty="0" smtClean="0">
                <a:latin typeface="Times New Roman" pitchFamily="18" charset="0"/>
                <a:cs typeface="Times New Roman" pitchFamily="18" charset="0"/>
              </a:rPr>
              <a:t>Ex</a:t>
            </a:r>
            <a:r>
              <a:rPr lang="fr-FR" sz="2400" dirty="0" smtClean="0">
                <a:latin typeface="Times New Roman" pitchFamily="18" charset="0"/>
                <a:cs typeface="Times New Roman" pitchFamily="18" charset="0"/>
              </a:rPr>
              <a:t>tranet  </a:t>
            </a:r>
            <a:r>
              <a:rPr lang="fr-FR" sz="2400" dirty="0" smtClean="0">
                <a:latin typeface="Times New Roman" pitchFamily="18" charset="0"/>
                <a:cs typeface="Times New Roman" pitchFamily="18" charset="0"/>
              </a:rPr>
              <a:t>exemple: Internet.</a:t>
            </a:r>
            <a:endParaRPr lang="fr-FR" sz="2400" dirty="0" smtClean="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heckerboard(across)">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heckerboard(across)">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checkerboard(across)">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ChangeArrowheads="1"/>
          </p:cNvSpPr>
          <p:nvPr/>
        </p:nvSpPr>
        <p:spPr bwMode="auto">
          <a:xfrm>
            <a:off x="214314" y="607622"/>
            <a:ext cx="8929687" cy="892552"/>
          </a:xfrm>
          <a:prstGeom prst="rect">
            <a:avLst/>
          </a:prstGeom>
          <a:noFill/>
          <a:ln w="9525">
            <a:noFill/>
            <a:miter lim="800000"/>
            <a:headEnd/>
            <a:tailEnd/>
          </a:ln>
        </p:spPr>
        <p:txBody>
          <a:bodyPr>
            <a:spAutoFit/>
          </a:bodyPr>
          <a:lstStyle/>
          <a:p>
            <a:r>
              <a:rPr lang="fr-FR" sz="3200" b="1" u="sng" dirty="0" smtClean="0"/>
              <a:t>III </a:t>
            </a:r>
            <a:r>
              <a:rPr lang="fr-FR" sz="3200" b="1" u="sng" dirty="0"/>
              <a:t>/ Pourquoi un </a:t>
            </a:r>
            <a:r>
              <a:rPr lang="fr-FR" sz="3200" b="1" u="sng" dirty="0" smtClean="0"/>
              <a:t>Réseau Informatique </a:t>
            </a:r>
            <a:r>
              <a:rPr lang="fr-FR" sz="3200" b="1" u="sng" dirty="0"/>
              <a:t>?</a:t>
            </a:r>
          </a:p>
          <a:p>
            <a:endParaRPr lang="fr-FR" sz="2000" b="1" u="sng" dirty="0"/>
          </a:p>
        </p:txBody>
      </p:sp>
      <p:sp>
        <p:nvSpPr>
          <p:cNvPr id="7" name="Text Box 5"/>
          <p:cNvSpPr txBox="1">
            <a:spLocks noChangeArrowheads="1"/>
          </p:cNvSpPr>
          <p:nvPr/>
        </p:nvSpPr>
        <p:spPr bwMode="auto">
          <a:xfrm>
            <a:off x="725515" y="2176715"/>
            <a:ext cx="7704137" cy="3693319"/>
          </a:xfrm>
          <a:prstGeom prst="rect">
            <a:avLst/>
          </a:prstGeom>
          <a:noFill/>
          <a:ln w="9525">
            <a:noFill/>
            <a:miter lim="800000"/>
            <a:headEnd/>
            <a:tailEnd/>
          </a:ln>
        </p:spPr>
        <p:txBody>
          <a:bodyPr>
            <a:spAutoFit/>
          </a:bodyPr>
          <a:lstStyle/>
          <a:p>
            <a:pPr>
              <a:spcBef>
                <a:spcPct val="50000"/>
              </a:spcBef>
            </a:pPr>
            <a:r>
              <a:rPr lang="fr-FR" sz="2400" b="1" u="sng" dirty="0"/>
              <a:t>Situation 1 :</a:t>
            </a:r>
          </a:p>
          <a:p>
            <a:pPr>
              <a:spcBef>
                <a:spcPct val="50000"/>
              </a:spcBef>
            </a:pPr>
            <a:endParaRPr lang="fr-FR" sz="2000" u="sng" dirty="0"/>
          </a:p>
          <a:p>
            <a:pPr>
              <a:spcBef>
                <a:spcPct val="50000"/>
              </a:spcBef>
            </a:pPr>
            <a:r>
              <a:rPr lang="fr-FR" sz="2400" dirty="0"/>
              <a:t>Un professeur désire récupérer les fichiers réalisés par les élèves en vue d’un TP sur son propre ordinateur.</a:t>
            </a:r>
          </a:p>
          <a:p>
            <a:pPr>
              <a:spcBef>
                <a:spcPct val="50000"/>
              </a:spcBef>
            </a:pPr>
            <a:endParaRPr lang="fr-FR" sz="2400" dirty="0"/>
          </a:p>
          <a:p>
            <a:pPr>
              <a:spcBef>
                <a:spcPct val="50000"/>
              </a:spcBef>
            </a:pPr>
            <a:r>
              <a:rPr lang="fr-FR" sz="2400" dirty="0"/>
              <a:t>Quelles sont les démarches à suivre pour partager les documents des élèves avec leur professeur de manière simple et rapide </a:t>
            </a:r>
            <a:r>
              <a:rPr lang="ar-MA" sz="2400" dirty="0"/>
              <a:t> </a:t>
            </a:r>
            <a:r>
              <a:rPr lang="fr-FR" sz="2400" dirty="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down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strips(downLeft)">
                                      <p:cBhvr>
                                        <p:cTn id="12" dur="500"/>
                                        <p:tgtEl>
                                          <p:spTgt spid="7">
                                            <p:txEl>
                                              <p:pRg st="0" end="0"/>
                                            </p:txEl>
                                          </p:spTgt>
                                        </p:tgtEl>
                                      </p:cBhvr>
                                    </p:animEffect>
                                  </p:childTnLst>
                                </p:cTn>
                              </p:par>
                              <p:par>
                                <p:cTn id="13" presetID="18" presetClass="entr" presetSubtype="12" fill="hold" nodeType="with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strips(downLeft)">
                                      <p:cBhvr>
                                        <p:cTn id="15" dur="500"/>
                                        <p:tgtEl>
                                          <p:spTgt spid="7">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8" presetClass="entr" presetSubtype="12" fill="hold" nodeType="clickEffect">
                                  <p:stCondLst>
                                    <p:cond delay="0"/>
                                  </p:stCondLst>
                                  <p:childTnLst>
                                    <p:set>
                                      <p:cBhvr>
                                        <p:cTn id="19" dur="1" fill="hold">
                                          <p:stCondLst>
                                            <p:cond delay="0"/>
                                          </p:stCondLst>
                                        </p:cTn>
                                        <p:tgtEl>
                                          <p:spTgt spid="7">
                                            <p:txEl>
                                              <p:pRg st="4" end="4"/>
                                            </p:txEl>
                                          </p:spTgt>
                                        </p:tgtEl>
                                        <p:attrNameLst>
                                          <p:attrName>style.visibility</p:attrName>
                                        </p:attrNameLst>
                                      </p:cBhvr>
                                      <p:to>
                                        <p:strVal val="visible"/>
                                      </p:to>
                                    </p:set>
                                    <p:animEffect transition="in" filter="strips(downLeft)">
                                      <p:cBhvr>
                                        <p:cTn id="20"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9"/>
          <p:cNvSpPr txBox="1">
            <a:spLocks noChangeArrowheads="1"/>
          </p:cNvSpPr>
          <p:nvPr/>
        </p:nvSpPr>
        <p:spPr bwMode="auto">
          <a:xfrm>
            <a:off x="1692275" y="1314378"/>
            <a:ext cx="1098551" cy="400110"/>
          </a:xfrm>
          <a:prstGeom prst="rect">
            <a:avLst/>
          </a:prstGeom>
          <a:noFill/>
          <a:ln w="9525">
            <a:noFill/>
            <a:miter lim="800000"/>
            <a:headEnd/>
            <a:tailEnd/>
          </a:ln>
        </p:spPr>
        <p:txBody>
          <a:bodyPr>
            <a:spAutoFit/>
          </a:bodyPr>
          <a:lstStyle/>
          <a:p>
            <a:pPr>
              <a:spcBef>
                <a:spcPct val="50000"/>
              </a:spcBef>
            </a:pPr>
            <a:r>
              <a:rPr lang="fr-FR" sz="2000" b="1" dirty="0" smtClean="0"/>
              <a:t>Eleve2</a:t>
            </a:r>
            <a:endParaRPr lang="fr-FR" sz="2000" b="1" dirty="0"/>
          </a:p>
        </p:txBody>
      </p:sp>
      <p:sp>
        <p:nvSpPr>
          <p:cNvPr id="5" name="Text Box 20"/>
          <p:cNvSpPr txBox="1">
            <a:spLocks noChangeArrowheads="1"/>
          </p:cNvSpPr>
          <p:nvPr/>
        </p:nvSpPr>
        <p:spPr bwMode="auto">
          <a:xfrm>
            <a:off x="1785918" y="5743534"/>
            <a:ext cx="1098551" cy="400110"/>
          </a:xfrm>
          <a:prstGeom prst="rect">
            <a:avLst/>
          </a:prstGeom>
          <a:noFill/>
          <a:ln w="9525">
            <a:noFill/>
            <a:miter lim="800000"/>
            <a:headEnd/>
            <a:tailEnd/>
          </a:ln>
        </p:spPr>
        <p:txBody>
          <a:bodyPr>
            <a:spAutoFit/>
          </a:bodyPr>
          <a:lstStyle/>
          <a:p>
            <a:pPr>
              <a:spcBef>
                <a:spcPct val="50000"/>
              </a:spcBef>
            </a:pPr>
            <a:r>
              <a:rPr lang="fr-FR" sz="2000" b="1" dirty="0" smtClean="0"/>
              <a:t>Eleve3</a:t>
            </a:r>
            <a:endParaRPr lang="fr-FR" sz="2000" b="1" dirty="0"/>
          </a:p>
        </p:txBody>
      </p:sp>
      <p:sp>
        <p:nvSpPr>
          <p:cNvPr id="6" name="Text Box 21"/>
          <p:cNvSpPr txBox="1">
            <a:spLocks noChangeArrowheads="1"/>
          </p:cNvSpPr>
          <p:nvPr/>
        </p:nvSpPr>
        <p:spPr bwMode="auto">
          <a:xfrm>
            <a:off x="3714744" y="5743534"/>
            <a:ext cx="1096963" cy="400110"/>
          </a:xfrm>
          <a:prstGeom prst="rect">
            <a:avLst/>
          </a:prstGeom>
          <a:noFill/>
          <a:ln w="9525">
            <a:noFill/>
            <a:miter lim="800000"/>
            <a:headEnd/>
            <a:tailEnd/>
          </a:ln>
        </p:spPr>
        <p:txBody>
          <a:bodyPr>
            <a:spAutoFit/>
          </a:bodyPr>
          <a:lstStyle/>
          <a:p>
            <a:pPr>
              <a:spcBef>
                <a:spcPct val="50000"/>
              </a:spcBef>
            </a:pPr>
            <a:r>
              <a:rPr lang="fr-FR" sz="2000" b="1" dirty="0" smtClean="0"/>
              <a:t>Eleve4</a:t>
            </a:r>
            <a:endParaRPr lang="fr-FR" sz="2000" b="1" dirty="0"/>
          </a:p>
        </p:txBody>
      </p:sp>
      <p:sp>
        <p:nvSpPr>
          <p:cNvPr id="7" name="Text Box 22"/>
          <p:cNvSpPr txBox="1">
            <a:spLocks noChangeArrowheads="1"/>
          </p:cNvSpPr>
          <p:nvPr/>
        </p:nvSpPr>
        <p:spPr bwMode="auto">
          <a:xfrm>
            <a:off x="3419475" y="1314378"/>
            <a:ext cx="1098551" cy="400110"/>
          </a:xfrm>
          <a:prstGeom prst="rect">
            <a:avLst/>
          </a:prstGeom>
          <a:noFill/>
          <a:ln w="9525">
            <a:noFill/>
            <a:miter lim="800000"/>
            <a:headEnd/>
            <a:tailEnd/>
          </a:ln>
        </p:spPr>
        <p:txBody>
          <a:bodyPr>
            <a:spAutoFit/>
          </a:bodyPr>
          <a:lstStyle/>
          <a:p>
            <a:pPr>
              <a:spcBef>
                <a:spcPct val="50000"/>
              </a:spcBef>
            </a:pPr>
            <a:r>
              <a:rPr lang="fr-FR" sz="2000" b="1" dirty="0" smtClean="0"/>
              <a:t>Eleve1</a:t>
            </a:r>
            <a:endParaRPr lang="fr-FR" sz="2000" b="1" dirty="0"/>
          </a:p>
        </p:txBody>
      </p:sp>
      <p:pic>
        <p:nvPicPr>
          <p:cNvPr id="8" name="Picture 24"/>
          <p:cNvPicPr>
            <a:picLocks noChangeAspect="1" noChangeArrowheads="1"/>
          </p:cNvPicPr>
          <p:nvPr/>
        </p:nvPicPr>
        <p:blipFill>
          <a:blip r:embed="rId2" cstate="print"/>
          <a:srcRect/>
          <a:stretch>
            <a:fillRect/>
          </a:stretch>
        </p:blipFill>
        <p:spPr bwMode="auto">
          <a:xfrm>
            <a:off x="7385073" y="4929198"/>
            <a:ext cx="687389" cy="717551"/>
          </a:xfrm>
          <a:prstGeom prst="rect">
            <a:avLst/>
          </a:prstGeom>
          <a:noFill/>
          <a:ln w="9525">
            <a:noFill/>
            <a:miter lim="800000"/>
            <a:headEnd/>
            <a:tailEnd/>
          </a:ln>
        </p:spPr>
      </p:pic>
      <p:sp>
        <p:nvSpPr>
          <p:cNvPr id="9" name="Text Box 25"/>
          <p:cNvSpPr txBox="1">
            <a:spLocks noChangeArrowheads="1"/>
          </p:cNvSpPr>
          <p:nvPr/>
        </p:nvSpPr>
        <p:spPr bwMode="auto">
          <a:xfrm>
            <a:off x="6072198" y="5715016"/>
            <a:ext cx="1098551" cy="400110"/>
          </a:xfrm>
          <a:prstGeom prst="rect">
            <a:avLst/>
          </a:prstGeom>
          <a:noFill/>
          <a:ln w="9525">
            <a:noFill/>
            <a:miter lim="800000"/>
            <a:headEnd/>
            <a:tailEnd/>
          </a:ln>
        </p:spPr>
        <p:txBody>
          <a:bodyPr>
            <a:spAutoFit/>
          </a:bodyPr>
          <a:lstStyle/>
          <a:p>
            <a:pPr>
              <a:spcBef>
                <a:spcPct val="50000"/>
              </a:spcBef>
            </a:pPr>
            <a:r>
              <a:rPr lang="fr-FR" sz="2000" b="1" dirty="0" smtClean="0"/>
              <a:t>Eleve5</a:t>
            </a:r>
            <a:endParaRPr lang="fr-FR" sz="2000" b="1" dirty="0"/>
          </a:p>
        </p:txBody>
      </p:sp>
      <p:pic>
        <p:nvPicPr>
          <p:cNvPr id="11" name="Picture 5" descr="PC-bureau"/>
          <p:cNvPicPr>
            <a:picLocks noChangeAspect="1" noChangeArrowheads="1"/>
          </p:cNvPicPr>
          <p:nvPr/>
        </p:nvPicPr>
        <p:blipFill>
          <a:blip r:embed="rId3" cstate="print"/>
          <a:srcRect/>
          <a:stretch>
            <a:fillRect/>
          </a:stretch>
        </p:blipFill>
        <p:spPr bwMode="auto">
          <a:xfrm>
            <a:off x="1717674" y="1724041"/>
            <a:ext cx="1176338" cy="1112837"/>
          </a:xfrm>
          <a:prstGeom prst="rect">
            <a:avLst/>
          </a:prstGeom>
          <a:noFill/>
          <a:ln w="9525">
            <a:noFill/>
            <a:miter lim="800000"/>
            <a:headEnd/>
            <a:tailEnd/>
          </a:ln>
        </p:spPr>
      </p:pic>
      <p:pic>
        <p:nvPicPr>
          <p:cNvPr id="12" name="Picture 6" descr="PC-bureau"/>
          <p:cNvPicPr>
            <a:picLocks noChangeAspect="1" noChangeArrowheads="1"/>
          </p:cNvPicPr>
          <p:nvPr/>
        </p:nvPicPr>
        <p:blipFill>
          <a:blip r:embed="rId3" cstate="print"/>
          <a:srcRect/>
          <a:stretch>
            <a:fillRect/>
          </a:stretch>
        </p:blipFill>
        <p:spPr bwMode="auto">
          <a:xfrm>
            <a:off x="1822449" y="4530741"/>
            <a:ext cx="1176338" cy="1112837"/>
          </a:xfrm>
          <a:prstGeom prst="rect">
            <a:avLst/>
          </a:prstGeom>
          <a:noFill/>
          <a:ln w="9525">
            <a:noFill/>
            <a:miter lim="800000"/>
            <a:headEnd/>
            <a:tailEnd/>
          </a:ln>
        </p:spPr>
      </p:pic>
      <p:pic>
        <p:nvPicPr>
          <p:cNvPr id="13" name="Picture 7" descr="PC-bureau"/>
          <p:cNvPicPr>
            <a:picLocks noChangeAspect="1" noChangeArrowheads="1"/>
          </p:cNvPicPr>
          <p:nvPr/>
        </p:nvPicPr>
        <p:blipFill>
          <a:blip r:embed="rId3" cstate="print"/>
          <a:srcRect/>
          <a:stretch>
            <a:fillRect/>
          </a:stretch>
        </p:blipFill>
        <p:spPr bwMode="auto">
          <a:xfrm>
            <a:off x="3443287" y="1724041"/>
            <a:ext cx="1176338" cy="1112837"/>
          </a:xfrm>
          <a:prstGeom prst="rect">
            <a:avLst/>
          </a:prstGeom>
          <a:noFill/>
          <a:ln w="9525">
            <a:noFill/>
            <a:miter lim="800000"/>
            <a:headEnd/>
            <a:tailEnd/>
          </a:ln>
        </p:spPr>
      </p:pic>
      <p:pic>
        <p:nvPicPr>
          <p:cNvPr id="14" name="Picture 8" descr="pc4"/>
          <p:cNvPicPr>
            <a:picLocks noChangeAspect="1" noChangeArrowheads="1"/>
          </p:cNvPicPr>
          <p:nvPr/>
        </p:nvPicPr>
        <p:blipFill>
          <a:blip r:embed="rId4" cstate="print"/>
          <a:srcRect/>
          <a:stretch>
            <a:fillRect/>
          </a:stretch>
        </p:blipFill>
        <p:spPr bwMode="auto">
          <a:xfrm>
            <a:off x="5484812" y="1843103"/>
            <a:ext cx="1516063" cy="1200150"/>
          </a:xfrm>
          <a:prstGeom prst="rect">
            <a:avLst/>
          </a:prstGeom>
          <a:noFill/>
          <a:ln w="9525">
            <a:noFill/>
            <a:miter lim="800000"/>
            <a:headEnd/>
            <a:tailEnd/>
          </a:ln>
        </p:spPr>
      </p:pic>
      <p:sp>
        <p:nvSpPr>
          <p:cNvPr id="15" name="Line 9"/>
          <p:cNvSpPr>
            <a:spLocks noChangeShapeType="1"/>
          </p:cNvSpPr>
          <p:nvPr/>
        </p:nvSpPr>
        <p:spPr bwMode="auto">
          <a:xfrm>
            <a:off x="2554287" y="2797191"/>
            <a:ext cx="0" cy="1971675"/>
          </a:xfrm>
          <a:prstGeom prst="line">
            <a:avLst/>
          </a:prstGeom>
          <a:noFill/>
          <a:ln w="50800">
            <a:solidFill>
              <a:srgbClr val="0000FF"/>
            </a:solidFill>
            <a:round/>
            <a:headEnd/>
            <a:tailEnd/>
          </a:ln>
        </p:spPr>
        <p:txBody>
          <a:bodyPr/>
          <a:lstStyle/>
          <a:p>
            <a:endParaRPr lang="fr-FR" dirty="0"/>
          </a:p>
        </p:txBody>
      </p:sp>
      <p:sp>
        <p:nvSpPr>
          <p:cNvPr id="16" name="Line 10"/>
          <p:cNvSpPr>
            <a:spLocks noChangeShapeType="1"/>
          </p:cNvSpPr>
          <p:nvPr/>
        </p:nvSpPr>
        <p:spPr bwMode="auto">
          <a:xfrm>
            <a:off x="4384674" y="2797191"/>
            <a:ext cx="0" cy="1971675"/>
          </a:xfrm>
          <a:prstGeom prst="line">
            <a:avLst/>
          </a:prstGeom>
          <a:noFill/>
          <a:ln w="50800">
            <a:solidFill>
              <a:srgbClr val="0000FF"/>
            </a:solidFill>
            <a:round/>
            <a:headEnd/>
            <a:tailEnd/>
          </a:ln>
        </p:spPr>
        <p:txBody>
          <a:bodyPr/>
          <a:lstStyle/>
          <a:p>
            <a:endParaRPr lang="fr-FR" dirty="0"/>
          </a:p>
        </p:txBody>
      </p:sp>
      <p:sp>
        <p:nvSpPr>
          <p:cNvPr id="17" name="Line 12"/>
          <p:cNvSpPr>
            <a:spLocks noChangeShapeType="1"/>
          </p:cNvSpPr>
          <p:nvPr/>
        </p:nvSpPr>
        <p:spPr bwMode="auto">
          <a:xfrm>
            <a:off x="6526545" y="3060717"/>
            <a:ext cx="45719" cy="1511291"/>
          </a:xfrm>
          <a:prstGeom prst="line">
            <a:avLst/>
          </a:prstGeom>
          <a:noFill/>
          <a:ln w="50800">
            <a:solidFill>
              <a:srgbClr val="0000FF"/>
            </a:solidFill>
            <a:round/>
            <a:headEnd/>
            <a:tailEnd/>
          </a:ln>
        </p:spPr>
        <p:txBody>
          <a:bodyPr/>
          <a:lstStyle/>
          <a:p>
            <a:endParaRPr lang="fr-FR" dirty="0"/>
          </a:p>
        </p:txBody>
      </p:sp>
      <p:pic>
        <p:nvPicPr>
          <p:cNvPr id="19" name="Picture 14"/>
          <p:cNvPicPr>
            <a:picLocks noChangeAspect="1" noChangeArrowheads="1"/>
          </p:cNvPicPr>
          <p:nvPr/>
        </p:nvPicPr>
        <p:blipFill>
          <a:blip r:embed="rId2" cstate="print"/>
          <a:srcRect/>
          <a:stretch>
            <a:fillRect/>
          </a:stretch>
        </p:blipFill>
        <p:spPr bwMode="auto">
          <a:xfrm>
            <a:off x="1714480" y="2857497"/>
            <a:ext cx="657227" cy="571504"/>
          </a:xfrm>
          <a:prstGeom prst="rect">
            <a:avLst/>
          </a:prstGeom>
          <a:noFill/>
          <a:ln w="9525">
            <a:noFill/>
            <a:miter lim="800000"/>
            <a:headEnd/>
            <a:tailEnd/>
          </a:ln>
        </p:spPr>
      </p:pic>
      <p:pic>
        <p:nvPicPr>
          <p:cNvPr id="20" name="Picture 15"/>
          <p:cNvPicPr>
            <a:picLocks noChangeAspect="1" noChangeArrowheads="1"/>
          </p:cNvPicPr>
          <p:nvPr/>
        </p:nvPicPr>
        <p:blipFill>
          <a:blip r:embed="rId2" cstate="print"/>
          <a:srcRect/>
          <a:stretch>
            <a:fillRect/>
          </a:stretch>
        </p:blipFill>
        <p:spPr bwMode="auto">
          <a:xfrm>
            <a:off x="1142976" y="4929198"/>
            <a:ext cx="717573" cy="693743"/>
          </a:xfrm>
          <a:prstGeom prst="rect">
            <a:avLst/>
          </a:prstGeom>
          <a:noFill/>
          <a:ln w="9525">
            <a:noFill/>
            <a:miter lim="800000"/>
            <a:headEnd/>
            <a:tailEnd/>
          </a:ln>
        </p:spPr>
      </p:pic>
      <p:pic>
        <p:nvPicPr>
          <p:cNvPr id="21" name="Picture 16"/>
          <p:cNvPicPr>
            <a:picLocks noChangeAspect="1" noChangeArrowheads="1"/>
          </p:cNvPicPr>
          <p:nvPr/>
        </p:nvPicPr>
        <p:blipFill>
          <a:blip r:embed="rId2" cstate="print"/>
          <a:srcRect/>
          <a:stretch>
            <a:fillRect/>
          </a:stretch>
        </p:blipFill>
        <p:spPr bwMode="auto">
          <a:xfrm>
            <a:off x="3571868" y="2797191"/>
            <a:ext cx="711207" cy="574675"/>
          </a:xfrm>
          <a:prstGeom prst="rect">
            <a:avLst/>
          </a:prstGeom>
          <a:noFill/>
          <a:ln w="9525">
            <a:noFill/>
            <a:miter lim="800000"/>
            <a:headEnd/>
            <a:tailEnd/>
          </a:ln>
        </p:spPr>
      </p:pic>
      <p:pic>
        <p:nvPicPr>
          <p:cNvPr id="22" name="Picture 17" descr="PC-bureau"/>
          <p:cNvPicPr>
            <a:picLocks noChangeAspect="1" noChangeArrowheads="1"/>
          </p:cNvPicPr>
          <p:nvPr/>
        </p:nvPicPr>
        <p:blipFill>
          <a:blip r:embed="rId3" cstate="print"/>
          <a:srcRect/>
          <a:stretch>
            <a:fillRect/>
          </a:stretch>
        </p:blipFill>
        <p:spPr bwMode="auto">
          <a:xfrm>
            <a:off x="3652837" y="4530741"/>
            <a:ext cx="1176338" cy="1112837"/>
          </a:xfrm>
          <a:prstGeom prst="rect">
            <a:avLst/>
          </a:prstGeom>
          <a:noFill/>
          <a:ln w="9525">
            <a:noFill/>
            <a:miter lim="800000"/>
            <a:headEnd/>
            <a:tailEnd/>
          </a:ln>
        </p:spPr>
      </p:pic>
      <p:pic>
        <p:nvPicPr>
          <p:cNvPr id="23" name="Picture 18"/>
          <p:cNvPicPr>
            <a:picLocks noChangeAspect="1" noChangeArrowheads="1"/>
          </p:cNvPicPr>
          <p:nvPr/>
        </p:nvPicPr>
        <p:blipFill>
          <a:blip r:embed="rId2" cstate="print"/>
          <a:srcRect/>
          <a:stretch>
            <a:fillRect/>
          </a:stretch>
        </p:blipFill>
        <p:spPr bwMode="auto">
          <a:xfrm>
            <a:off x="4751387" y="4948253"/>
            <a:ext cx="677869" cy="623887"/>
          </a:xfrm>
          <a:prstGeom prst="rect">
            <a:avLst/>
          </a:prstGeom>
          <a:noFill/>
          <a:ln w="9525">
            <a:noFill/>
            <a:miter lim="800000"/>
            <a:headEnd/>
            <a:tailEnd/>
          </a:ln>
        </p:spPr>
      </p:pic>
      <p:pic>
        <p:nvPicPr>
          <p:cNvPr id="24" name="Picture 23" descr="PC-bureau"/>
          <p:cNvPicPr>
            <a:picLocks noChangeAspect="1" noChangeArrowheads="1"/>
          </p:cNvPicPr>
          <p:nvPr/>
        </p:nvPicPr>
        <p:blipFill>
          <a:blip r:embed="rId3" cstate="print"/>
          <a:srcRect/>
          <a:stretch>
            <a:fillRect/>
          </a:stretch>
        </p:blipFill>
        <p:spPr bwMode="auto">
          <a:xfrm>
            <a:off x="6240462" y="4470416"/>
            <a:ext cx="1176338" cy="1112837"/>
          </a:xfrm>
          <a:prstGeom prst="rect">
            <a:avLst/>
          </a:prstGeom>
          <a:noFill/>
          <a:ln w="9525">
            <a:noFill/>
            <a:miter lim="800000"/>
            <a:headEnd/>
            <a:tailEnd/>
          </a:ln>
        </p:spPr>
      </p:pic>
      <p:sp>
        <p:nvSpPr>
          <p:cNvPr id="25" name="Oval 26"/>
          <p:cNvSpPr>
            <a:spLocks noChangeArrowheads="1"/>
          </p:cNvSpPr>
          <p:nvPr/>
        </p:nvSpPr>
        <p:spPr bwMode="auto">
          <a:xfrm>
            <a:off x="4438650" y="4052903"/>
            <a:ext cx="1412875" cy="417512"/>
          </a:xfrm>
          <a:prstGeom prst="ellipse">
            <a:avLst/>
          </a:prstGeom>
          <a:solidFill>
            <a:schemeClr val="accent1"/>
          </a:solidFill>
          <a:ln w="9525">
            <a:solidFill>
              <a:schemeClr val="tx1"/>
            </a:solidFill>
            <a:round/>
            <a:headEnd/>
            <a:tailEnd/>
          </a:ln>
        </p:spPr>
        <p:txBody>
          <a:bodyPr wrap="none" anchor="ctr"/>
          <a:lstStyle/>
          <a:p>
            <a:endParaRPr lang="fr-FR" dirty="0"/>
          </a:p>
        </p:txBody>
      </p:sp>
      <p:sp>
        <p:nvSpPr>
          <p:cNvPr id="26" name="Text Box 27"/>
          <p:cNvSpPr txBox="1">
            <a:spLocks noChangeArrowheads="1"/>
          </p:cNvSpPr>
          <p:nvPr/>
        </p:nvSpPr>
        <p:spPr bwMode="auto">
          <a:xfrm>
            <a:off x="4595812" y="4052903"/>
            <a:ext cx="1150938" cy="400050"/>
          </a:xfrm>
          <a:prstGeom prst="rect">
            <a:avLst/>
          </a:prstGeom>
          <a:noFill/>
          <a:ln w="9525">
            <a:noFill/>
            <a:miter lim="800000"/>
            <a:headEnd/>
            <a:tailEnd/>
          </a:ln>
        </p:spPr>
        <p:txBody>
          <a:bodyPr>
            <a:spAutoFit/>
          </a:bodyPr>
          <a:lstStyle/>
          <a:p>
            <a:pPr>
              <a:spcBef>
                <a:spcPct val="50000"/>
              </a:spcBef>
            </a:pPr>
            <a:r>
              <a:rPr lang="fr-FR" sz="2000" b="1" dirty="0">
                <a:solidFill>
                  <a:schemeClr val="bg1"/>
                </a:solidFill>
              </a:rPr>
              <a:t>Réseau</a:t>
            </a:r>
          </a:p>
        </p:txBody>
      </p:sp>
      <p:sp>
        <p:nvSpPr>
          <p:cNvPr id="27" name="Text Box 28"/>
          <p:cNvSpPr txBox="1">
            <a:spLocks noChangeArrowheads="1"/>
          </p:cNvSpPr>
          <p:nvPr/>
        </p:nvSpPr>
        <p:spPr bwMode="auto">
          <a:xfrm>
            <a:off x="5940424" y="1428736"/>
            <a:ext cx="1631971" cy="400110"/>
          </a:xfrm>
          <a:prstGeom prst="rect">
            <a:avLst/>
          </a:prstGeom>
          <a:noFill/>
          <a:ln w="9525">
            <a:noFill/>
            <a:miter lim="800000"/>
            <a:headEnd/>
            <a:tailEnd/>
          </a:ln>
        </p:spPr>
        <p:txBody>
          <a:bodyPr wrap="square">
            <a:spAutoFit/>
          </a:bodyPr>
          <a:lstStyle/>
          <a:p>
            <a:pPr>
              <a:spcBef>
                <a:spcPct val="50000"/>
              </a:spcBef>
            </a:pPr>
            <a:r>
              <a:rPr lang="fr-FR" sz="2000" b="1" dirty="0" smtClean="0"/>
              <a:t>Professeur</a:t>
            </a:r>
            <a:endParaRPr lang="fr-FR" sz="2000" b="1" dirty="0"/>
          </a:p>
        </p:txBody>
      </p:sp>
      <p:cxnSp>
        <p:nvCxnSpPr>
          <p:cNvPr id="29" name="Connecteur droit 28"/>
          <p:cNvCxnSpPr/>
          <p:nvPr/>
        </p:nvCxnSpPr>
        <p:spPr>
          <a:xfrm>
            <a:off x="2571736" y="3643314"/>
            <a:ext cx="5143536" cy="1588"/>
          </a:xfrm>
          <a:prstGeom prst="line">
            <a:avLst/>
          </a:prstGeom>
          <a:noFill/>
          <a:ln w="50800">
            <a:solidFill>
              <a:srgbClr val="0000FF"/>
            </a:solidFill>
            <a:round/>
            <a:headEnd/>
            <a:tailEn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
                                        <p:tgtEl>
                                          <p:spTgt spid="4"/>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strips(downLeft)">
                                      <p:cBhvr>
                                        <p:cTn id="10" dur="500"/>
                                        <p:tgtEl>
                                          <p:spTgt spid="5"/>
                                        </p:tgtEl>
                                      </p:cBhvr>
                                    </p:animEffect>
                                  </p:childTnLst>
                                </p:cTn>
                              </p:par>
                              <p:par>
                                <p:cTn id="11" presetID="18" presetClass="entr" presetSubtype="12"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strips(downLeft)">
                                      <p:cBhvr>
                                        <p:cTn id="13" dur="500"/>
                                        <p:tgtEl>
                                          <p:spTgt spid="7"/>
                                        </p:tgtEl>
                                      </p:cBhvr>
                                    </p:animEffect>
                                  </p:childTnLst>
                                </p:cTn>
                              </p:par>
                            </p:childTnLst>
                          </p:cTn>
                        </p:par>
                        <p:par>
                          <p:cTn id="14" fill="hold">
                            <p:stCondLst>
                              <p:cond delay="500"/>
                            </p:stCondLst>
                            <p:childTnLst>
                              <p:par>
                                <p:cTn id="15" presetID="18" presetClass="entr" presetSubtype="12"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strips(downLeft)">
                                      <p:cBhvr>
                                        <p:cTn id="17" dur="500"/>
                                        <p:tgtEl>
                                          <p:spTgt spid="8"/>
                                        </p:tgtEl>
                                      </p:cBhvr>
                                    </p:animEffect>
                                  </p:childTnLst>
                                </p:cTn>
                              </p:par>
                              <p:par>
                                <p:cTn id="18" presetID="18" presetClass="entr" presetSubtype="12"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strips(downLeft)">
                                      <p:cBhvr>
                                        <p:cTn id="20" dur="500"/>
                                        <p:tgtEl>
                                          <p:spTgt spid="9"/>
                                        </p:tgtEl>
                                      </p:cBhvr>
                                    </p:animEffect>
                                  </p:childTnLst>
                                </p:cTn>
                              </p:par>
                              <p:par>
                                <p:cTn id="21" presetID="18" presetClass="entr" presetSubtype="12"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strips(downLeft)">
                                      <p:cBhvr>
                                        <p:cTn id="23" dur="500"/>
                                        <p:tgtEl>
                                          <p:spTgt spid="27"/>
                                        </p:tgtEl>
                                      </p:cBhvr>
                                    </p:animEffect>
                                  </p:childTnLst>
                                </p:cTn>
                              </p:par>
                              <p:par>
                                <p:cTn id="24" presetID="5" presetClass="entr" presetSubtype="10" fill="hold"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checkerboard(across)">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5" presetClass="entr" presetSubtype="1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checkerboard(across)">
                                      <p:cBhvr>
                                        <p:cTn id="31" dur="500"/>
                                        <p:tgtEl>
                                          <p:spTgt spid="16"/>
                                        </p:tgtEl>
                                      </p:cBhvr>
                                    </p:animEffect>
                                  </p:childTnLst>
                                </p:cTn>
                              </p:par>
                              <p:par>
                                <p:cTn id="32" presetID="5" presetClass="entr" presetSubtype="10"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checkerboard(across)">
                                      <p:cBhvr>
                                        <p:cTn id="34" dur="500"/>
                                        <p:tgtEl>
                                          <p:spTgt spid="15"/>
                                        </p:tgtEl>
                                      </p:cBhvr>
                                    </p:animEffect>
                                  </p:childTnLst>
                                </p:cTn>
                              </p:par>
                              <p:par>
                                <p:cTn id="35" presetID="5" presetClass="entr" presetSubtype="10" fill="hold" nodeType="with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checkerboard(across)">
                                      <p:cBhvr>
                                        <p:cTn id="37" dur="500"/>
                                        <p:tgtEl>
                                          <p:spTgt spid="29"/>
                                        </p:tgtEl>
                                      </p:cBhvr>
                                    </p:animEffect>
                                  </p:childTnLst>
                                </p:cTn>
                              </p:par>
                              <p:par>
                                <p:cTn id="38" presetID="5" presetClass="entr" presetSubtype="10" fill="hold" grpId="0" nodeType="with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checkerboard(across)">
                                      <p:cBhvr>
                                        <p:cTn id="40" dur="500"/>
                                        <p:tgtEl>
                                          <p:spTgt spid="17"/>
                                        </p:tgtEl>
                                      </p:cBhvr>
                                    </p:animEffect>
                                  </p:childTnLst>
                                </p:cTn>
                              </p:par>
                            </p:childTnLst>
                          </p:cTn>
                        </p:par>
                      </p:childTnLst>
                    </p:cTn>
                  </p:par>
                  <p:par>
                    <p:cTn id="41" fill="hold">
                      <p:stCondLst>
                        <p:cond delay="indefinite"/>
                      </p:stCondLst>
                      <p:childTnLst>
                        <p:par>
                          <p:cTn id="42" fill="hold">
                            <p:stCondLst>
                              <p:cond delay="0"/>
                            </p:stCondLst>
                            <p:childTnLst>
                              <p:par>
                                <p:cTn id="43" presetID="5" presetClass="entr" presetSubtype="10" fill="hold" grpId="0" nodeType="click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checkerboard(across)">
                                      <p:cBhvr>
                                        <p:cTn id="45" dur="500"/>
                                        <p:tgtEl>
                                          <p:spTgt spid="26"/>
                                        </p:tgtEl>
                                      </p:cBhvr>
                                    </p:animEffect>
                                  </p:childTnLst>
                                </p:cTn>
                              </p:par>
                              <p:par>
                                <p:cTn id="46" presetID="5" presetClass="entr" presetSubtype="10" fill="hold" grpId="0" nodeType="withEffect">
                                  <p:stCondLst>
                                    <p:cond delay="0"/>
                                  </p:stCondLst>
                                  <p:childTnLst>
                                    <p:set>
                                      <p:cBhvr>
                                        <p:cTn id="47" dur="1" fill="hold">
                                          <p:stCondLst>
                                            <p:cond delay="0"/>
                                          </p:stCondLst>
                                        </p:cTn>
                                        <p:tgtEl>
                                          <p:spTgt spid="25"/>
                                        </p:tgtEl>
                                        <p:attrNameLst>
                                          <p:attrName>style.visibility</p:attrName>
                                        </p:attrNameLst>
                                      </p:cBhvr>
                                      <p:to>
                                        <p:strVal val="visible"/>
                                      </p:to>
                                    </p:set>
                                    <p:animEffect transition="in" filter="checkerboard(across)">
                                      <p:cBhvr>
                                        <p:cTn id="48" dur="500"/>
                                        <p:tgtEl>
                                          <p:spTgt spid="25"/>
                                        </p:tgtEl>
                                      </p:cBhvr>
                                    </p:animEffect>
                                  </p:childTnLst>
                                </p:cTn>
                              </p:par>
                            </p:childTnLst>
                          </p:cTn>
                        </p:par>
                      </p:childTnLst>
                    </p:cTn>
                  </p:par>
                  <p:par>
                    <p:cTn id="49" fill="hold">
                      <p:stCondLst>
                        <p:cond delay="indefinite"/>
                      </p:stCondLst>
                      <p:childTnLst>
                        <p:par>
                          <p:cTn id="50" fill="hold">
                            <p:stCondLst>
                              <p:cond delay="0"/>
                            </p:stCondLst>
                            <p:childTnLst>
                              <p:par>
                                <p:cTn id="51" presetID="36" presetClass="path" presetSubtype="0" accel="50000" decel="50000" fill="hold" nodeType="clickEffect">
                                  <p:stCondLst>
                                    <p:cond delay="0"/>
                                  </p:stCondLst>
                                  <p:childTnLst>
                                    <p:animMotion origin="layout" path="M 0.04688 -0.04421 L 0.04688 0.01875 C 0.04688 0.047 0.11198 0.08172 0.16493 0.08172 L 0.28316 0.08172 " pathEditMode="relative" rAng="0" ptsTypes="FfFF">
                                      <p:cBhvr>
                                        <p:cTn id="52" dur="2000" fill="hold"/>
                                        <p:tgtEl>
                                          <p:spTgt spid="21"/>
                                        </p:tgtEl>
                                        <p:attrNameLst>
                                          <p:attrName>ppt_x</p:attrName>
                                          <p:attrName>ppt_y</p:attrName>
                                        </p:attrNameLst>
                                      </p:cBhvr>
                                      <p:rCtr x="118" y="63"/>
                                    </p:animMotion>
                                  </p:childTnLst>
                                </p:cTn>
                              </p:par>
                            </p:childTnLst>
                          </p:cTn>
                        </p:par>
                        <p:par>
                          <p:cTn id="53" fill="hold">
                            <p:stCondLst>
                              <p:cond delay="2000"/>
                            </p:stCondLst>
                            <p:childTnLst>
                              <p:par>
                                <p:cTn id="54" presetID="43" presetClass="path" presetSubtype="0" accel="50000" decel="50000" fill="hold" nodeType="afterEffect">
                                  <p:stCondLst>
                                    <p:cond delay="0"/>
                                  </p:stCondLst>
                                  <p:childTnLst>
                                    <p:animMotion origin="layout" path="M 0.28316 0.08171 L 0.28698 0.08171 C 0.28872 0.08171 0.29098 0.05509 0.29098 0.03403 L 0.29098 -0.01273 " pathEditMode="relative" rAng="0" ptsTypes="FfFF">
                                      <p:cBhvr>
                                        <p:cTn id="55" dur="2000" fill="hold"/>
                                        <p:tgtEl>
                                          <p:spTgt spid="21"/>
                                        </p:tgtEl>
                                        <p:attrNameLst>
                                          <p:attrName>ppt_x</p:attrName>
                                          <p:attrName>ppt_y</p:attrName>
                                        </p:attrNameLst>
                                      </p:cBhvr>
                                      <p:rCtr x="4" y="-47"/>
                                    </p:animMotion>
                                  </p:childTnLst>
                                </p:cTn>
                              </p:par>
                            </p:childTnLst>
                          </p:cTn>
                        </p:par>
                        <p:par>
                          <p:cTn id="56" fill="hold">
                            <p:stCondLst>
                              <p:cond delay="4000"/>
                            </p:stCondLst>
                            <p:childTnLst>
                              <p:par>
                                <p:cTn id="57" presetID="36" presetClass="path" presetSubtype="0" accel="50000" decel="50000" fill="hold" nodeType="afterEffect">
                                  <p:stCondLst>
                                    <p:cond delay="0"/>
                                  </p:stCondLst>
                                  <p:childTnLst>
                                    <p:animMotion origin="layout" path="M 0.05607 0.01019 L 0.05607 0.04121 C 0.05607 0.05533 0.17534 0.07315 0.27257 0.07315 L 0.48923 0.07315 " pathEditMode="relative" rAng="0" ptsTypes="FfFF">
                                      <p:cBhvr>
                                        <p:cTn id="58" dur="2000" fill="hold"/>
                                        <p:tgtEl>
                                          <p:spTgt spid="19"/>
                                        </p:tgtEl>
                                        <p:attrNameLst>
                                          <p:attrName>ppt_x</p:attrName>
                                          <p:attrName>ppt_y</p:attrName>
                                        </p:attrNameLst>
                                      </p:cBhvr>
                                      <p:rCtr x="216" y="31"/>
                                    </p:animMotion>
                                  </p:childTnLst>
                                </p:cTn>
                              </p:par>
                            </p:childTnLst>
                          </p:cTn>
                        </p:par>
                        <p:par>
                          <p:cTn id="59" fill="hold">
                            <p:stCondLst>
                              <p:cond delay="6000"/>
                            </p:stCondLst>
                            <p:childTnLst>
                              <p:par>
                                <p:cTn id="60" presetID="43" presetClass="path" presetSubtype="0" accel="50000" decel="50000" fill="hold" nodeType="afterEffect">
                                  <p:stCondLst>
                                    <p:cond delay="0"/>
                                  </p:stCondLst>
                                  <p:childTnLst>
                                    <p:animMotion origin="layout" path="M 0.48923 0.07315 L 0.49305 0.07315 C 0.49479 0.07315 0.49705 0.04977 0.49705 0.03079 L 0.49705 -0.01088 " pathEditMode="relative" rAng="0" ptsTypes="FfFF">
                                      <p:cBhvr>
                                        <p:cTn id="61" dur="2000" fill="hold"/>
                                        <p:tgtEl>
                                          <p:spTgt spid="19"/>
                                        </p:tgtEl>
                                        <p:attrNameLst>
                                          <p:attrName>ppt_x</p:attrName>
                                          <p:attrName>ppt_y</p:attrName>
                                        </p:attrNameLst>
                                      </p:cBhvr>
                                      <p:rCtr x="4" y="-42"/>
                                    </p:animMotion>
                                  </p:childTnLst>
                                </p:cTn>
                              </p:par>
                            </p:childTnLst>
                          </p:cTn>
                        </p:par>
                        <p:par>
                          <p:cTn id="62" fill="hold">
                            <p:stCondLst>
                              <p:cond delay="8000"/>
                            </p:stCondLst>
                            <p:childTnLst>
                              <p:par>
                                <p:cTn id="63" presetID="57" presetClass="path" presetSubtype="0" accel="50000" decel="50000" fill="hold" nodeType="afterEffect">
                                  <p:stCondLst>
                                    <p:cond delay="0"/>
                                  </p:stCondLst>
                                  <p:childTnLst>
                                    <p:animMotion origin="layout" path="M 0.09965 -0.06296 L 0.09965 -0.15046 C 0.09965 -0.18981 0.22326 -0.23773 0.32396 -0.23773 L 0.54844 -0.23773 " pathEditMode="relative" rAng="0" ptsTypes="FfFF">
                                      <p:cBhvr>
                                        <p:cTn id="64" dur="2000" fill="hold"/>
                                        <p:tgtEl>
                                          <p:spTgt spid="20"/>
                                        </p:tgtEl>
                                        <p:attrNameLst>
                                          <p:attrName>ppt_x</p:attrName>
                                          <p:attrName>ppt_y</p:attrName>
                                        </p:attrNameLst>
                                      </p:cBhvr>
                                      <p:rCtr x="224" y="-87"/>
                                    </p:animMotion>
                                  </p:childTnLst>
                                </p:cTn>
                              </p:par>
                            </p:childTnLst>
                          </p:cTn>
                        </p:par>
                        <p:par>
                          <p:cTn id="65" fill="hold">
                            <p:stCondLst>
                              <p:cond delay="10000"/>
                            </p:stCondLst>
                            <p:childTnLst>
                              <p:par>
                                <p:cTn id="66" presetID="64" presetClass="path" presetSubtype="0" accel="50000" decel="50000" fill="hold" nodeType="afterEffect">
                                  <p:stCondLst>
                                    <p:cond delay="0"/>
                                  </p:stCondLst>
                                  <p:childTnLst>
                                    <p:animMotion origin="layout" path="M 0.54843 -0.23773 L 0.55625 -0.33217 " pathEditMode="relative" rAng="0" ptsTypes="AA">
                                      <p:cBhvr>
                                        <p:cTn id="67" dur="2000" fill="hold"/>
                                        <p:tgtEl>
                                          <p:spTgt spid="20"/>
                                        </p:tgtEl>
                                        <p:attrNameLst>
                                          <p:attrName>ppt_x</p:attrName>
                                          <p:attrName>ppt_y</p:attrName>
                                        </p:attrNameLst>
                                      </p:cBhvr>
                                      <p:rCtr x="4" y="-47"/>
                                    </p:animMotion>
                                  </p:childTnLst>
                                </p:cTn>
                              </p:par>
                            </p:childTnLst>
                          </p:cTn>
                        </p:par>
                        <p:par>
                          <p:cTn id="68" fill="hold">
                            <p:stCondLst>
                              <p:cond delay="12000"/>
                            </p:stCondLst>
                            <p:childTnLst>
                              <p:par>
                                <p:cTn id="69" presetID="57" presetClass="path" presetSubtype="0" accel="50000" decel="50000" fill="hold" nodeType="afterEffect">
                                  <p:stCondLst>
                                    <p:cond delay="0"/>
                                  </p:stCondLst>
                                  <p:childTnLst>
                                    <p:animMotion origin="layout" path="M -0.08021 -0.09884 L -0.08021 -0.16759 C -0.08021 -0.19815 -0.01545 -0.23542 0.03784 -0.23542 L 0.15607 -0.23542 " pathEditMode="relative" rAng="0" ptsTypes="FfFF">
                                      <p:cBhvr>
                                        <p:cTn id="70" dur="2000" fill="hold"/>
                                        <p:tgtEl>
                                          <p:spTgt spid="23"/>
                                        </p:tgtEl>
                                        <p:attrNameLst>
                                          <p:attrName>ppt_x</p:attrName>
                                          <p:attrName>ppt_y</p:attrName>
                                        </p:attrNameLst>
                                      </p:cBhvr>
                                      <p:rCtr x="118" y="-68"/>
                                    </p:animMotion>
                                  </p:childTnLst>
                                </p:cTn>
                              </p:par>
                            </p:childTnLst>
                          </p:cTn>
                        </p:par>
                        <p:par>
                          <p:cTn id="71" fill="hold">
                            <p:stCondLst>
                              <p:cond delay="14000"/>
                            </p:stCondLst>
                            <p:childTnLst>
                              <p:par>
                                <p:cTn id="72" presetID="64" presetClass="path" presetSubtype="0" accel="50000" decel="50000" fill="hold" nodeType="afterEffect">
                                  <p:stCondLst>
                                    <p:cond delay="0"/>
                                  </p:stCondLst>
                                  <p:childTnLst>
                                    <p:animMotion origin="layout" path="M 0.15608 -0.23542 L 0.15608 -0.31945 " pathEditMode="relative" rAng="0" ptsTypes="AA">
                                      <p:cBhvr>
                                        <p:cTn id="73" dur="2000" fill="hold"/>
                                        <p:tgtEl>
                                          <p:spTgt spid="23"/>
                                        </p:tgtEl>
                                        <p:attrNameLst>
                                          <p:attrName>ppt_x</p:attrName>
                                          <p:attrName>ppt_y</p:attrName>
                                        </p:attrNameLst>
                                      </p:cBhvr>
                                      <p:rCtr x="0" y="-42"/>
                                    </p:animMotion>
                                  </p:childTnLst>
                                </p:cTn>
                              </p:par>
                            </p:childTnLst>
                          </p:cTn>
                        </p:par>
                        <p:par>
                          <p:cTn id="74" fill="hold">
                            <p:stCondLst>
                              <p:cond delay="16000"/>
                            </p:stCondLst>
                            <p:childTnLst>
                              <p:par>
                                <p:cTn id="75" presetID="64" presetClass="path" presetSubtype="0" accel="50000" decel="50000" fill="hold" nodeType="afterEffect">
                                  <p:stCondLst>
                                    <p:cond delay="0"/>
                                  </p:stCondLst>
                                  <p:childTnLst>
                                    <p:animMotion origin="layout" path="M -0.13247 -0.01898 L -0.13247 -0.33402 " pathEditMode="relative" rAng="0" ptsTypes="AA">
                                      <p:cBhvr>
                                        <p:cTn id="76" dur="2000" fill="hold"/>
                                        <p:tgtEl>
                                          <p:spTgt spid="8"/>
                                        </p:tgtEl>
                                        <p:attrNameLst>
                                          <p:attrName>ppt_x</p:attrName>
                                          <p:attrName>ppt_y</p:attrName>
                                        </p:attrNameLst>
                                      </p:cBhvr>
                                      <p:rCtr x="0" y="-15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9" grpId="0"/>
      <p:bldP spid="15" grpId="0" animBg="1"/>
      <p:bldP spid="16" grpId="0" animBg="1"/>
      <p:bldP spid="17" grpId="0" animBg="1"/>
      <p:bldP spid="25" grpId="0" animBg="1"/>
      <p:bldP spid="26"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l">
  <a:themeElements>
    <a:clrScheme name="Civil">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l">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l">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890</TotalTime>
  <Words>1791</Words>
  <Application>Microsoft Office PowerPoint</Application>
  <PresentationFormat>Affichage à l'écran (4:3)</PresentationFormat>
  <Paragraphs>291</Paragraphs>
  <Slides>52</Slides>
  <Notes>0</Notes>
  <HiddenSlides>0</HiddenSlides>
  <MMClips>3</MMClips>
  <ScaleCrop>false</ScaleCrop>
  <HeadingPairs>
    <vt:vector size="4" baseType="variant">
      <vt:variant>
        <vt:lpstr>Thème</vt:lpstr>
      </vt:variant>
      <vt:variant>
        <vt:i4>1</vt:i4>
      </vt:variant>
      <vt:variant>
        <vt:lpstr>Titres des diapositives</vt:lpstr>
      </vt:variant>
      <vt:variant>
        <vt:i4>52</vt:i4>
      </vt:variant>
    </vt:vector>
  </HeadingPairs>
  <TitlesOfParts>
    <vt:vector size="53" baseType="lpstr">
      <vt:lpstr>Civil</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lpstr>Diapositive 26</vt:lpstr>
      <vt:lpstr>Diapositive 27</vt:lpstr>
      <vt:lpstr>Diapositive 28</vt:lpstr>
      <vt:lpstr>Diapositive 29</vt:lpstr>
      <vt:lpstr>Diapositive 30</vt:lpstr>
      <vt:lpstr>Diapositive 31</vt:lpstr>
      <vt:lpstr>Diapositive 32</vt:lpstr>
      <vt:lpstr>Diapositive 33</vt:lpstr>
      <vt:lpstr>Diapositive 34</vt:lpstr>
      <vt:lpstr>Diapositive 35</vt:lpstr>
      <vt:lpstr>Diapositive 36</vt:lpstr>
      <vt:lpstr>Diapositive 37</vt:lpstr>
      <vt:lpstr>Diapositive 38</vt:lpstr>
      <vt:lpstr>Diapositive 39</vt:lpstr>
      <vt:lpstr>Diapositive 40</vt:lpstr>
      <vt:lpstr>Diapositive 41</vt:lpstr>
      <vt:lpstr>Diapositive 42</vt:lpstr>
      <vt:lpstr>Diapositive 43</vt:lpstr>
      <vt:lpstr>Diapositive 44</vt:lpstr>
      <vt:lpstr>Diapositive 45</vt:lpstr>
      <vt:lpstr>Diapositive 46</vt:lpstr>
      <vt:lpstr>Diapositive 47</vt:lpstr>
      <vt:lpstr>Diapositive 48</vt:lpstr>
      <vt:lpstr>Diapositive 49</vt:lpstr>
      <vt:lpstr>Diapositive 50</vt:lpstr>
      <vt:lpstr>Diapositive 51</vt:lpstr>
      <vt:lpstr>Diapositive 52</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kaki</dc:creator>
  <cp:lastModifiedBy>SWEET</cp:lastModifiedBy>
  <cp:revision>267</cp:revision>
  <dcterms:created xsi:type="dcterms:W3CDTF">2010-02-11T08:29:02Z</dcterms:created>
  <dcterms:modified xsi:type="dcterms:W3CDTF">2010-04-21T22:59:31Z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TC300049771036</vt:lpwstr>
  </property>
</Properties>
</file>